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8"/>
  </p:notesMasterIdLst>
  <p:sldIdLst>
    <p:sldId id="256" r:id="rId2"/>
    <p:sldId id="321" r:id="rId3"/>
    <p:sldId id="369" r:id="rId4"/>
    <p:sldId id="298" r:id="rId5"/>
    <p:sldId id="326" r:id="rId6"/>
    <p:sldId id="370" r:id="rId7"/>
    <p:sldId id="317" r:id="rId8"/>
    <p:sldId id="371" r:id="rId9"/>
    <p:sldId id="318" r:id="rId10"/>
    <p:sldId id="319" r:id="rId11"/>
    <p:sldId id="325" r:id="rId12"/>
    <p:sldId id="328" r:id="rId13"/>
    <p:sldId id="329" r:id="rId14"/>
    <p:sldId id="372" r:id="rId15"/>
    <p:sldId id="330" r:id="rId16"/>
    <p:sldId id="373" r:id="rId17"/>
    <p:sldId id="331" r:id="rId18"/>
    <p:sldId id="374" r:id="rId19"/>
    <p:sldId id="322" r:id="rId20"/>
    <p:sldId id="333" r:id="rId21"/>
    <p:sldId id="334" r:id="rId22"/>
    <p:sldId id="335" r:id="rId23"/>
    <p:sldId id="336" r:id="rId24"/>
    <p:sldId id="337" r:id="rId25"/>
    <p:sldId id="332" r:id="rId26"/>
    <p:sldId id="350" r:id="rId27"/>
    <p:sldId id="338" r:id="rId28"/>
    <p:sldId id="340" r:id="rId29"/>
    <p:sldId id="341" r:id="rId30"/>
    <p:sldId id="375" r:id="rId31"/>
    <p:sldId id="376" r:id="rId32"/>
    <p:sldId id="377" r:id="rId33"/>
    <p:sldId id="378" r:id="rId34"/>
    <p:sldId id="379" r:id="rId35"/>
    <p:sldId id="380" r:id="rId36"/>
    <p:sldId id="347" r:id="rId37"/>
    <p:sldId id="348" r:id="rId38"/>
    <p:sldId id="349" r:id="rId39"/>
    <p:sldId id="353" r:id="rId40"/>
    <p:sldId id="351" r:id="rId41"/>
    <p:sldId id="354" r:id="rId42"/>
    <p:sldId id="343" r:id="rId43"/>
    <p:sldId id="344" r:id="rId44"/>
    <p:sldId id="345" r:id="rId45"/>
    <p:sldId id="352" r:id="rId46"/>
    <p:sldId id="282" r:id="rId47"/>
    <p:sldId id="357" r:id="rId48"/>
    <p:sldId id="362" r:id="rId49"/>
    <p:sldId id="358" r:id="rId50"/>
    <p:sldId id="356" r:id="rId51"/>
    <p:sldId id="361" r:id="rId52"/>
    <p:sldId id="359" r:id="rId53"/>
    <p:sldId id="381" r:id="rId54"/>
    <p:sldId id="360" r:id="rId55"/>
    <p:sldId id="368" r:id="rId56"/>
    <p:sldId id="297" r:id="rId57"/>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99846" autoAdjust="0"/>
  </p:normalViewPr>
  <p:slideViewPr>
    <p:cSldViewPr>
      <p:cViewPr varScale="1">
        <p:scale>
          <a:sx n="104" d="100"/>
          <a:sy n="104" d="100"/>
        </p:scale>
        <p:origin x="-3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endParaRPr lang="en-US" dirty="0"/>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endParaRPr lang="en-US" dirty="0"/>
          </a:p>
        </p:txBody>
      </p:sp>
      <p:sp>
        <p:nvSpPr>
          <p:cNvPr id="553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endParaRPr lang="en-US" dirty="0"/>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fld id="{DEC3AEA5-D875-4707-B241-86594DACA72B}" type="slidenum">
              <a:rPr lang="en-GB"/>
              <a:pPr/>
              <a:t>‹#›</a:t>
            </a:fld>
            <a:endParaRPr lang="en-GB" dirty="0"/>
          </a:p>
        </p:txBody>
      </p:sp>
    </p:spTree>
    <p:extLst>
      <p:ext uri="{BB962C8B-B14F-4D97-AF65-F5344CB8AC3E}">
        <p14:creationId xmlns:p14="http://schemas.microsoft.com/office/powerpoint/2010/main" val="3316236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235C609-84CF-45C7-88F5-E975A0D43A4B}" type="slidenum">
              <a:rPr lang="en-GB">
                <a:latin typeface="Arial" charset="0"/>
              </a:rPr>
              <a:pPr eaLnBrk="1" hangingPunct="1"/>
              <a:t>1</a:t>
            </a:fld>
            <a:endParaRPr lang="en-GB" dirty="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37DB7F5-4054-4485-B812-79A153C05385}" type="slidenum">
              <a:rPr lang="en-GB">
                <a:latin typeface="Arial" charset="0"/>
              </a:rPr>
              <a:pPr eaLnBrk="1" hangingPunct="1"/>
              <a:t>10</a:t>
            </a:fld>
            <a:endParaRPr lang="en-GB" dirty="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25756CB-EDCE-4D91-A805-5B31D6F37DB1}" type="slidenum">
              <a:rPr lang="en-GB">
                <a:latin typeface="Arial" charset="0"/>
              </a:rPr>
              <a:pPr eaLnBrk="1" hangingPunct="1"/>
              <a:t>11</a:t>
            </a:fld>
            <a:endParaRPr lang="en-GB" dirty="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710A6E0-C6E7-41EE-8EF4-23FA82BC93B7}" type="slidenum">
              <a:rPr lang="en-GB">
                <a:latin typeface="Arial" charset="0"/>
              </a:rPr>
              <a:pPr eaLnBrk="1" hangingPunct="1"/>
              <a:t>12</a:t>
            </a:fld>
            <a:endParaRPr lang="en-GB" dirty="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1E4F67D-CB9F-4034-BBC9-36F426B71CFF}" type="slidenum">
              <a:rPr lang="en-GB">
                <a:latin typeface="Arial" charset="0"/>
              </a:rPr>
              <a:pPr eaLnBrk="1" hangingPunct="1"/>
              <a:t>13</a:t>
            </a:fld>
            <a:endParaRPr lang="en-GB" dirty="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1E4F67D-CB9F-4034-BBC9-36F426B71CFF}" type="slidenum">
              <a:rPr lang="en-GB">
                <a:latin typeface="Arial" charset="0"/>
              </a:rPr>
              <a:pPr eaLnBrk="1" hangingPunct="1"/>
              <a:t>14</a:t>
            </a:fld>
            <a:endParaRPr lang="en-GB" dirty="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7CCBE13-A637-4287-9DB8-D03E5EA196F9}" type="slidenum">
              <a:rPr lang="en-GB">
                <a:latin typeface="Arial" charset="0"/>
              </a:rPr>
              <a:pPr eaLnBrk="1" hangingPunct="1"/>
              <a:t>15</a:t>
            </a:fld>
            <a:endParaRPr lang="en-GB" dirty="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7CCBE13-A637-4287-9DB8-D03E5EA196F9}" type="slidenum">
              <a:rPr lang="en-GB">
                <a:latin typeface="Arial" charset="0"/>
              </a:rPr>
              <a:pPr eaLnBrk="1" hangingPunct="1"/>
              <a:t>16</a:t>
            </a:fld>
            <a:endParaRPr lang="en-GB" dirty="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956F5F9-B0EA-4ADC-A3E9-1CBA2FA63E6F}" type="slidenum">
              <a:rPr lang="en-GB">
                <a:latin typeface="Arial" charset="0"/>
              </a:rPr>
              <a:pPr eaLnBrk="1" hangingPunct="1"/>
              <a:t>17</a:t>
            </a:fld>
            <a:endParaRPr lang="en-GB" dirty="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956F5F9-B0EA-4ADC-A3E9-1CBA2FA63E6F}" type="slidenum">
              <a:rPr lang="en-GB">
                <a:latin typeface="Arial" charset="0"/>
              </a:rPr>
              <a:pPr eaLnBrk="1" hangingPunct="1"/>
              <a:t>18</a:t>
            </a:fld>
            <a:endParaRPr lang="en-GB" dirty="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D6ECC30-7133-4081-9A4D-A27DCFA6F62F}" type="slidenum">
              <a:rPr lang="en-GB">
                <a:latin typeface="Arial" charset="0"/>
              </a:rPr>
              <a:pPr eaLnBrk="1" hangingPunct="1"/>
              <a:t>19</a:t>
            </a:fld>
            <a:endParaRPr lang="en-GB" dirty="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9E778F0-7079-4D4E-9B5C-178035D7F1F9}" type="slidenum">
              <a:rPr lang="en-GB">
                <a:latin typeface="Arial" charset="0"/>
              </a:rPr>
              <a:pPr eaLnBrk="1" hangingPunct="1"/>
              <a:t>2</a:t>
            </a:fld>
            <a:endParaRPr lang="en-GB" dirty="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7E3379C-F630-41F2-9DF4-1A6EA2F087FA}" type="slidenum">
              <a:rPr lang="en-GB">
                <a:latin typeface="Arial" charset="0"/>
              </a:rPr>
              <a:pPr eaLnBrk="1" hangingPunct="1"/>
              <a:t>20</a:t>
            </a:fld>
            <a:endParaRPr lang="en-GB" dirty="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577FC3B-4AA9-411A-8CD0-3DD62E13279D}" type="slidenum">
              <a:rPr lang="en-GB">
                <a:latin typeface="Arial" charset="0"/>
              </a:rPr>
              <a:pPr eaLnBrk="1" hangingPunct="1"/>
              <a:t>21</a:t>
            </a:fld>
            <a:endParaRPr lang="en-GB" dirty="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C2CC6AD-82AE-461F-A856-98F832563522}" type="slidenum">
              <a:rPr lang="en-GB">
                <a:latin typeface="Arial" charset="0"/>
              </a:rPr>
              <a:pPr eaLnBrk="1" hangingPunct="1"/>
              <a:t>22</a:t>
            </a:fld>
            <a:endParaRPr lang="en-GB" dirty="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682F0C6-177A-491B-A54F-C9BE3B3704E1}" type="slidenum">
              <a:rPr lang="en-GB">
                <a:latin typeface="Arial" charset="0"/>
              </a:rPr>
              <a:pPr eaLnBrk="1" hangingPunct="1"/>
              <a:t>23</a:t>
            </a:fld>
            <a:endParaRPr lang="en-GB" dirty="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3ACEAAF-2F3D-4E53-8B6C-2A456785624D}" type="slidenum">
              <a:rPr lang="en-GB">
                <a:latin typeface="Arial" charset="0"/>
              </a:rPr>
              <a:pPr eaLnBrk="1" hangingPunct="1"/>
              <a:t>24</a:t>
            </a:fld>
            <a:endParaRPr lang="en-GB" dirty="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BD53ADC-29AD-4959-95BB-DE692763BE9D}" type="slidenum">
              <a:rPr lang="en-GB">
                <a:latin typeface="Arial" charset="0"/>
              </a:rPr>
              <a:pPr eaLnBrk="1" hangingPunct="1"/>
              <a:t>25</a:t>
            </a:fld>
            <a:endParaRPr lang="en-GB"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5CB3AEC-3E7B-4F1B-992D-2CB3E3D734C1}" type="slidenum">
              <a:rPr lang="en-GB">
                <a:latin typeface="Arial" charset="0"/>
              </a:rPr>
              <a:pPr eaLnBrk="1" hangingPunct="1"/>
              <a:t>26</a:t>
            </a:fld>
            <a:endParaRPr lang="en-GB" dirty="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0FAB28F-5A3A-42BC-AB98-A6113C37FBC1}" type="slidenum">
              <a:rPr lang="en-GB">
                <a:latin typeface="Arial" charset="0"/>
              </a:rPr>
              <a:pPr eaLnBrk="1" hangingPunct="1"/>
              <a:t>27</a:t>
            </a:fld>
            <a:endParaRPr lang="en-GB" dirty="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BF96B0D-D85E-4C73-95D6-F73521F235B9}" type="slidenum">
              <a:rPr lang="en-GB">
                <a:latin typeface="Arial" charset="0"/>
              </a:rPr>
              <a:pPr eaLnBrk="1" hangingPunct="1"/>
              <a:t>28</a:t>
            </a:fld>
            <a:endParaRPr lang="en-GB" dirty="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137FB1A-FA32-4786-8822-6CB28DE1D69B}" type="slidenum">
              <a:rPr lang="en-GB">
                <a:latin typeface="Arial" charset="0"/>
              </a:rPr>
              <a:pPr eaLnBrk="1" hangingPunct="1"/>
              <a:t>29</a:t>
            </a:fld>
            <a:endParaRPr lang="en-GB" dirty="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6EC3644-9555-4FF8-922A-263B6949812B}" type="slidenum">
              <a:rPr lang="en-GB">
                <a:latin typeface="Arial" charset="0"/>
              </a:rPr>
              <a:pPr eaLnBrk="1" hangingPunct="1"/>
              <a:t>3</a:t>
            </a:fld>
            <a:endParaRPr lang="en-GB" dirty="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53FBD62D-606E-48B2-8C91-11D19D707B75}" type="slidenum">
              <a:rPr lang="en-GB" smtClean="0"/>
              <a:pPr>
                <a:defRPr/>
              </a:pPr>
              <a:t>30</a:t>
            </a:fld>
            <a:endParaRPr lang="en-GB"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5BAFBB6-80E3-4F43-8CD8-AF1CA68E7A82}" type="slidenum">
              <a:rPr lang="en-GB" smtClean="0"/>
              <a:pPr>
                <a:defRPr/>
              </a:pPr>
              <a:t>31</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5BAFBB6-80E3-4F43-8CD8-AF1CA68E7A82}" type="slidenum">
              <a:rPr lang="en-GB" smtClean="0"/>
              <a:pPr>
                <a:defRPr/>
              </a:pPr>
              <a:t>32</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5BAFBB6-80E3-4F43-8CD8-AF1CA68E7A82}" type="slidenum">
              <a:rPr lang="en-GB" smtClean="0"/>
              <a:pPr>
                <a:defRPr/>
              </a:pPr>
              <a:t>33</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5BAFBB6-80E3-4F43-8CD8-AF1CA68E7A82}" type="slidenum">
              <a:rPr lang="en-GB" smtClean="0"/>
              <a:pPr>
                <a:defRPr/>
              </a:pPr>
              <a:t>34</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5BAFBB6-80E3-4F43-8CD8-AF1CA68E7A82}" type="slidenum">
              <a:rPr lang="en-GB" smtClean="0"/>
              <a:pPr>
                <a:defRPr/>
              </a:pPr>
              <a:t>35</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6750249-1F2E-4699-B739-3E4D93986693}" type="slidenum">
              <a:rPr lang="en-GB">
                <a:latin typeface="Arial" charset="0"/>
              </a:rPr>
              <a:pPr eaLnBrk="1" hangingPunct="1"/>
              <a:t>36</a:t>
            </a:fld>
            <a:endParaRPr lang="en-GB" dirty="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0DE46E8-7FC9-40E9-8F68-8D20BE1F7A33}" type="slidenum">
              <a:rPr lang="en-GB">
                <a:latin typeface="Arial" charset="0"/>
              </a:rPr>
              <a:pPr eaLnBrk="1" hangingPunct="1"/>
              <a:t>37</a:t>
            </a:fld>
            <a:endParaRPr lang="en-GB"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5E49DEB-B32C-4807-AE47-42DDFF7C1263}" type="slidenum">
              <a:rPr lang="en-GB">
                <a:latin typeface="Arial" charset="0"/>
              </a:rPr>
              <a:pPr eaLnBrk="1" hangingPunct="1"/>
              <a:t>38</a:t>
            </a:fld>
            <a:endParaRPr lang="en-GB" dirty="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D4676E3-91C3-40B1-8931-D2D724DDCD80}" type="slidenum">
              <a:rPr lang="en-GB">
                <a:latin typeface="Arial" charset="0"/>
              </a:rPr>
              <a:pPr eaLnBrk="1" hangingPunct="1"/>
              <a:t>39</a:t>
            </a:fld>
            <a:endParaRPr lang="en-GB" dirty="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6EC3644-9555-4FF8-922A-263B6949812B}" type="slidenum">
              <a:rPr lang="en-GB">
                <a:latin typeface="Arial" charset="0"/>
              </a:rPr>
              <a:pPr eaLnBrk="1" hangingPunct="1"/>
              <a:t>4</a:t>
            </a:fld>
            <a:endParaRPr lang="en-GB" dirty="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90E086F-E0EC-43CA-A3D3-0E66E5984D69}" type="slidenum">
              <a:rPr lang="en-GB">
                <a:latin typeface="Arial" charset="0"/>
              </a:rPr>
              <a:pPr eaLnBrk="1" hangingPunct="1"/>
              <a:t>40</a:t>
            </a:fld>
            <a:endParaRPr lang="en-GB" dirty="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71BE3BC-1360-426F-B448-2707C463ABF0}" type="slidenum">
              <a:rPr lang="en-GB">
                <a:latin typeface="Arial" charset="0"/>
              </a:rPr>
              <a:pPr eaLnBrk="1" hangingPunct="1"/>
              <a:t>41</a:t>
            </a:fld>
            <a:endParaRPr lang="en-GB" dirty="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38AEB55-0C63-474A-8A3F-D5DD22DE4751}" type="slidenum">
              <a:rPr lang="en-GB">
                <a:latin typeface="Arial" charset="0"/>
              </a:rPr>
              <a:pPr eaLnBrk="1" hangingPunct="1"/>
              <a:t>42</a:t>
            </a:fld>
            <a:endParaRPr lang="en-GB" dirty="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CA5C61C-5D52-4826-9DAE-D36808586D69}" type="slidenum">
              <a:rPr lang="en-GB">
                <a:latin typeface="Arial" charset="0"/>
              </a:rPr>
              <a:pPr eaLnBrk="1" hangingPunct="1"/>
              <a:t>43</a:t>
            </a:fld>
            <a:endParaRPr lang="en-GB" dirty="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6A3870C-B4CA-49E5-9827-6A8FBEFA4907}" type="slidenum">
              <a:rPr lang="en-GB">
                <a:latin typeface="Arial" charset="0"/>
              </a:rPr>
              <a:pPr eaLnBrk="1" hangingPunct="1"/>
              <a:t>44</a:t>
            </a:fld>
            <a:endParaRPr lang="en-GB" dirty="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2797A6A-60CD-4E2E-8C9D-A1F7E989EFBA}" type="slidenum">
              <a:rPr lang="en-GB">
                <a:latin typeface="Arial" charset="0"/>
              </a:rPr>
              <a:pPr eaLnBrk="1" hangingPunct="1"/>
              <a:t>45</a:t>
            </a:fld>
            <a:endParaRPr lang="en-GB" dirty="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12A867F-715C-43B4-9B9B-817E1C14FD44}" type="slidenum">
              <a:rPr lang="en-GB">
                <a:latin typeface="Arial" charset="0"/>
              </a:rPr>
              <a:pPr eaLnBrk="1" hangingPunct="1"/>
              <a:t>46</a:t>
            </a:fld>
            <a:endParaRPr lang="en-GB" dirty="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C6F75CB-E5FE-4CEC-A76C-FDDDA9F5BC3B}" type="slidenum">
              <a:rPr lang="en-GB">
                <a:latin typeface="Arial" charset="0"/>
              </a:rPr>
              <a:pPr eaLnBrk="1" hangingPunct="1"/>
              <a:t>47</a:t>
            </a:fld>
            <a:endParaRPr lang="en-GB" dirty="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126A486-0283-4DFB-A3A3-A1B2A8D932CB}" type="slidenum">
              <a:rPr lang="en-GB">
                <a:latin typeface="Arial" charset="0"/>
              </a:rPr>
              <a:pPr eaLnBrk="1" hangingPunct="1"/>
              <a:t>48</a:t>
            </a:fld>
            <a:endParaRPr lang="en-GB" dirty="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00BD385-1B77-4ACD-8E39-596052A308B5}" type="slidenum">
              <a:rPr lang="en-GB">
                <a:latin typeface="Arial" charset="0"/>
              </a:rPr>
              <a:pPr eaLnBrk="1" hangingPunct="1"/>
              <a:t>49</a:t>
            </a:fld>
            <a:endParaRPr lang="en-GB" dirty="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37E5ED1-B745-4284-914F-87D93E6B3B8A}" type="slidenum">
              <a:rPr lang="en-GB">
                <a:latin typeface="Arial" charset="0"/>
              </a:rPr>
              <a:pPr eaLnBrk="1" hangingPunct="1"/>
              <a:t>5</a:t>
            </a:fld>
            <a:endParaRPr lang="en-GB"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4CE2088-EF62-4A1A-9BF7-E46C42F68BEA}" type="slidenum">
              <a:rPr lang="en-GB">
                <a:latin typeface="Arial" charset="0"/>
              </a:rPr>
              <a:pPr eaLnBrk="1" hangingPunct="1"/>
              <a:t>50</a:t>
            </a:fld>
            <a:endParaRPr lang="en-GB" dirty="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202D46-3B07-45FA-A65A-17BD37FAC4B6}" type="slidenum">
              <a:rPr lang="en-GB">
                <a:latin typeface="Arial" charset="0"/>
              </a:rPr>
              <a:pPr eaLnBrk="1" hangingPunct="1"/>
              <a:t>51</a:t>
            </a:fld>
            <a:endParaRPr lang="en-GB" dirty="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69B26F4-7C2A-4E45-B927-492089A258C5}" type="slidenum">
              <a:rPr lang="en-GB">
                <a:latin typeface="Arial" charset="0"/>
              </a:rPr>
              <a:pPr eaLnBrk="1" hangingPunct="1"/>
              <a:t>52</a:t>
            </a:fld>
            <a:endParaRPr lang="en-GB" dirty="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F3AB6154-67AE-40B8-BFFA-B73D88C1F17A}" type="slidenum">
              <a:rPr lang="en-GB" smtClean="0"/>
              <a:pPr>
                <a:defRPr/>
              </a:pPr>
              <a:t>53</a:t>
            </a:fld>
            <a:endParaRPr lang="en-GB"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6934E44-B436-4FE6-AC28-623DC197320F}" type="slidenum">
              <a:rPr lang="en-GB">
                <a:latin typeface="Arial" charset="0"/>
              </a:rPr>
              <a:pPr eaLnBrk="1" hangingPunct="1"/>
              <a:t>54</a:t>
            </a:fld>
            <a:endParaRPr lang="en-GB" dirty="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247AEE4-3F0D-4C2A-AA93-8972E23FC786}" type="slidenum">
              <a:rPr lang="en-GB">
                <a:latin typeface="Arial" charset="0"/>
              </a:rPr>
              <a:pPr eaLnBrk="1" hangingPunct="1"/>
              <a:t>55</a:t>
            </a:fld>
            <a:endParaRPr lang="en-GB" dirty="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5633E52-9600-48F9-A671-727BBB5FD861}" type="slidenum">
              <a:rPr lang="en-GB">
                <a:latin typeface="Arial" charset="0"/>
              </a:rPr>
              <a:pPr eaLnBrk="1" hangingPunct="1"/>
              <a:t>56</a:t>
            </a:fld>
            <a:endParaRPr lang="en-GB" dirty="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37E5ED1-B745-4284-914F-87D93E6B3B8A}" type="slidenum">
              <a:rPr lang="en-GB">
                <a:latin typeface="Arial" charset="0"/>
              </a:rPr>
              <a:pPr eaLnBrk="1" hangingPunct="1"/>
              <a:t>6</a:t>
            </a:fld>
            <a:endParaRPr lang="en-GB"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495C830-9011-4419-BB67-37609008DF46}" type="slidenum">
              <a:rPr lang="en-GB">
                <a:latin typeface="Arial" charset="0"/>
              </a:rPr>
              <a:pPr eaLnBrk="1" hangingPunct="1"/>
              <a:t>7</a:t>
            </a:fld>
            <a:endParaRPr lang="en-GB" dirty="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495C830-9011-4419-BB67-37609008DF46}" type="slidenum">
              <a:rPr lang="en-GB">
                <a:latin typeface="Arial" charset="0"/>
              </a:rPr>
              <a:pPr eaLnBrk="1" hangingPunct="1"/>
              <a:t>8</a:t>
            </a:fld>
            <a:endParaRPr lang="en-GB" dirty="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8F71677-B90F-41DA-871D-BCA2C929DF3D}" type="slidenum">
              <a:rPr lang="en-GB">
                <a:latin typeface="Arial" charset="0"/>
              </a:rPr>
              <a:pPr eaLnBrk="1" hangingPunct="1"/>
              <a:t>9</a:t>
            </a:fld>
            <a:endParaRPr lang="en-GB" dirty="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dirty="0">
                  <a:cs typeface="+mn-cs"/>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cs typeface="+mn-cs"/>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cs typeface="+mn-cs"/>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cs typeface="+mn-cs"/>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cs typeface="+mn-cs"/>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cs typeface="+mn-cs"/>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cs typeface="+mn-cs"/>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cs typeface="+mn-cs"/>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cs typeface="+mn-cs"/>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cs typeface="+mn-cs"/>
                </a:endParaRPr>
              </a:p>
            </p:txBody>
          </p:sp>
        </p:grpSp>
      </p:grpSp>
      <p:sp>
        <p:nvSpPr>
          <p:cNvPr id="48144" name="Rectangle 16"/>
          <p:cNvSpPr>
            <a:spLocks noGrp="1" noChangeArrowheads="1"/>
          </p:cNvSpPr>
          <p:nvPr>
            <p:ph type="ctrTitle" sz="quarter"/>
          </p:nvPr>
        </p:nvSpPr>
        <p:spPr>
          <a:xfrm>
            <a:off x="1066800" y="1997075"/>
            <a:ext cx="7086600" cy="1431925"/>
          </a:xfrm>
        </p:spPr>
        <p:txBody>
          <a:bodyPr anchor="b"/>
          <a:lstStyle>
            <a:lvl1pPr>
              <a:defRPr/>
            </a:lvl1pPr>
          </a:lstStyle>
          <a:p>
            <a:r>
              <a:rPr lang="en-GB"/>
              <a:t>Click to edit Master title style</a:t>
            </a:r>
          </a:p>
        </p:txBody>
      </p:sp>
      <p:sp>
        <p:nvSpPr>
          <p:cNvPr id="4814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GB"/>
              <a:t>Click to edit Master subtitle style</a:t>
            </a:r>
          </a:p>
        </p:txBody>
      </p:sp>
      <p:sp>
        <p:nvSpPr>
          <p:cNvPr id="18" name="Rectangle 18"/>
          <p:cNvSpPr>
            <a:spLocks noGrp="1" noChangeArrowheads="1"/>
          </p:cNvSpPr>
          <p:nvPr>
            <p:ph type="dt" sz="quarter" idx="10"/>
          </p:nvPr>
        </p:nvSpPr>
        <p:spPr/>
        <p:txBody>
          <a:bodyPr/>
          <a:lstStyle>
            <a:lvl1pPr>
              <a:defRPr/>
            </a:lvl1pPr>
          </a:lstStyle>
          <a:p>
            <a:endParaRPr lang="en-US" dirty="0"/>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r>
              <a:rPr lang="en-GB" dirty="0" smtClean="0"/>
              <a:t>17th World Chloralkali Conference, 20.–21.6.2013, Pan-Pacific, Singapore</a:t>
            </a:r>
            <a:endParaRPr lang="en-GB" dirty="0"/>
          </a:p>
        </p:txBody>
      </p:sp>
      <p:sp>
        <p:nvSpPr>
          <p:cNvPr id="20" name="Rectangle 20"/>
          <p:cNvSpPr>
            <a:spLocks noGrp="1" noChangeArrowheads="1"/>
          </p:cNvSpPr>
          <p:nvPr>
            <p:ph type="sldNum" sz="quarter" idx="12"/>
          </p:nvPr>
        </p:nvSpPr>
        <p:spPr/>
        <p:txBody>
          <a:bodyPr/>
          <a:lstStyle>
            <a:lvl1pPr>
              <a:defRPr/>
            </a:lvl1pPr>
          </a:lstStyle>
          <a:p>
            <a:fld id="{1439A4C4-E42F-4410-A818-F0D28B36EE82}" type="slidenum">
              <a:rPr lang="en-GB"/>
              <a:pPr/>
              <a:t>‹#›</a:t>
            </a:fld>
            <a:endParaRPr lang="en-GB" dirty="0"/>
          </a:p>
        </p:txBody>
      </p:sp>
    </p:spTree>
    <p:extLst>
      <p:ext uri="{BB962C8B-B14F-4D97-AF65-F5344CB8AC3E}">
        <p14:creationId xmlns:p14="http://schemas.microsoft.com/office/powerpoint/2010/main" val="146297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6" name="Rectangle 19"/>
          <p:cNvSpPr>
            <a:spLocks noGrp="1" noChangeArrowheads="1"/>
          </p:cNvSpPr>
          <p:nvPr>
            <p:ph type="sldNum" sz="quarter" idx="12"/>
          </p:nvPr>
        </p:nvSpPr>
        <p:spPr>
          <a:ln/>
        </p:spPr>
        <p:txBody>
          <a:bodyPr/>
          <a:lstStyle>
            <a:lvl1pPr>
              <a:defRPr/>
            </a:lvl1pPr>
          </a:lstStyle>
          <a:p>
            <a:fld id="{D772B3A1-5134-4585-BD66-5DEA7B1DC654}" type="slidenum">
              <a:rPr lang="en-GB"/>
              <a:pPr/>
              <a:t>‹#›</a:t>
            </a:fld>
            <a:endParaRPr lang="en-GB" dirty="0"/>
          </a:p>
        </p:txBody>
      </p:sp>
    </p:spTree>
    <p:extLst>
      <p:ext uri="{BB962C8B-B14F-4D97-AF65-F5344CB8AC3E}">
        <p14:creationId xmlns:p14="http://schemas.microsoft.com/office/powerpoint/2010/main" val="21949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6" name="Rectangle 19"/>
          <p:cNvSpPr>
            <a:spLocks noGrp="1" noChangeArrowheads="1"/>
          </p:cNvSpPr>
          <p:nvPr>
            <p:ph type="sldNum" sz="quarter" idx="12"/>
          </p:nvPr>
        </p:nvSpPr>
        <p:spPr>
          <a:ln/>
        </p:spPr>
        <p:txBody>
          <a:bodyPr/>
          <a:lstStyle>
            <a:lvl1pPr>
              <a:defRPr/>
            </a:lvl1pPr>
          </a:lstStyle>
          <a:p>
            <a:fld id="{828FAC01-FF65-4075-BB8C-2603972E56E6}" type="slidenum">
              <a:rPr lang="en-GB"/>
              <a:pPr/>
              <a:t>‹#›</a:t>
            </a:fld>
            <a:endParaRPr lang="en-GB" dirty="0"/>
          </a:p>
        </p:txBody>
      </p:sp>
    </p:spTree>
    <p:extLst>
      <p:ext uri="{BB962C8B-B14F-4D97-AF65-F5344CB8AC3E}">
        <p14:creationId xmlns:p14="http://schemas.microsoft.com/office/powerpoint/2010/main" val="266110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6" name="Rectangle 19"/>
          <p:cNvSpPr>
            <a:spLocks noGrp="1" noChangeArrowheads="1"/>
          </p:cNvSpPr>
          <p:nvPr>
            <p:ph type="sldNum" sz="quarter" idx="12"/>
          </p:nvPr>
        </p:nvSpPr>
        <p:spPr>
          <a:ln/>
        </p:spPr>
        <p:txBody>
          <a:bodyPr/>
          <a:lstStyle>
            <a:lvl1pPr>
              <a:defRPr/>
            </a:lvl1pPr>
          </a:lstStyle>
          <a:p>
            <a:fld id="{DCED0BAA-6117-4DA2-858B-0131EB272B9F}" type="slidenum">
              <a:rPr lang="en-GB"/>
              <a:pPr/>
              <a:t>‹#›</a:t>
            </a:fld>
            <a:endParaRPr lang="en-GB" dirty="0"/>
          </a:p>
        </p:txBody>
      </p:sp>
    </p:spTree>
    <p:extLst>
      <p:ext uri="{BB962C8B-B14F-4D97-AF65-F5344CB8AC3E}">
        <p14:creationId xmlns:p14="http://schemas.microsoft.com/office/powerpoint/2010/main" val="407858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6" name="Rectangle 19"/>
          <p:cNvSpPr>
            <a:spLocks noGrp="1" noChangeArrowheads="1"/>
          </p:cNvSpPr>
          <p:nvPr>
            <p:ph type="sldNum" sz="quarter" idx="12"/>
          </p:nvPr>
        </p:nvSpPr>
        <p:spPr>
          <a:ln/>
        </p:spPr>
        <p:txBody>
          <a:bodyPr/>
          <a:lstStyle>
            <a:lvl1pPr>
              <a:defRPr/>
            </a:lvl1pPr>
          </a:lstStyle>
          <a:p>
            <a:fld id="{137CFAA0-61B7-4C03-BEF8-0D8B24FBAC83}" type="slidenum">
              <a:rPr lang="en-GB"/>
              <a:pPr/>
              <a:t>‹#›</a:t>
            </a:fld>
            <a:endParaRPr lang="en-GB" dirty="0"/>
          </a:p>
        </p:txBody>
      </p:sp>
    </p:spTree>
    <p:extLst>
      <p:ext uri="{BB962C8B-B14F-4D97-AF65-F5344CB8AC3E}">
        <p14:creationId xmlns:p14="http://schemas.microsoft.com/office/powerpoint/2010/main" val="59779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7" name="Rectangle 19"/>
          <p:cNvSpPr>
            <a:spLocks noGrp="1" noChangeArrowheads="1"/>
          </p:cNvSpPr>
          <p:nvPr>
            <p:ph type="sldNum" sz="quarter" idx="12"/>
          </p:nvPr>
        </p:nvSpPr>
        <p:spPr>
          <a:ln/>
        </p:spPr>
        <p:txBody>
          <a:bodyPr/>
          <a:lstStyle>
            <a:lvl1pPr>
              <a:defRPr/>
            </a:lvl1pPr>
          </a:lstStyle>
          <a:p>
            <a:fld id="{98E46FFC-6719-4DFF-8D73-5CB128006895}" type="slidenum">
              <a:rPr lang="en-GB"/>
              <a:pPr/>
              <a:t>‹#›</a:t>
            </a:fld>
            <a:endParaRPr lang="en-GB" dirty="0"/>
          </a:p>
        </p:txBody>
      </p:sp>
    </p:spTree>
    <p:extLst>
      <p:ext uri="{BB962C8B-B14F-4D97-AF65-F5344CB8AC3E}">
        <p14:creationId xmlns:p14="http://schemas.microsoft.com/office/powerpoint/2010/main" val="278735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7"/>
          <p:cNvSpPr>
            <a:spLocks noGrp="1" noChangeArrowheads="1"/>
          </p:cNvSpPr>
          <p:nvPr>
            <p:ph type="dt" sz="half" idx="10"/>
          </p:nvPr>
        </p:nvSpPr>
        <p:spPr>
          <a:ln/>
        </p:spPr>
        <p:txBody>
          <a:bodyPr/>
          <a:lstStyle>
            <a:lvl1pPr>
              <a:defRPr/>
            </a:lvl1pPr>
          </a:lstStyle>
          <a:p>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9" name="Rectangle 19"/>
          <p:cNvSpPr>
            <a:spLocks noGrp="1" noChangeArrowheads="1"/>
          </p:cNvSpPr>
          <p:nvPr>
            <p:ph type="sldNum" sz="quarter" idx="12"/>
          </p:nvPr>
        </p:nvSpPr>
        <p:spPr>
          <a:ln/>
        </p:spPr>
        <p:txBody>
          <a:bodyPr/>
          <a:lstStyle>
            <a:lvl1pPr>
              <a:defRPr/>
            </a:lvl1pPr>
          </a:lstStyle>
          <a:p>
            <a:fld id="{1A92CCB5-21C2-40E4-96D2-484CDD1C4242}" type="slidenum">
              <a:rPr lang="en-GB"/>
              <a:pPr/>
              <a:t>‹#›</a:t>
            </a:fld>
            <a:endParaRPr lang="en-GB" dirty="0"/>
          </a:p>
        </p:txBody>
      </p:sp>
    </p:spTree>
    <p:extLst>
      <p:ext uri="{BB962C8B-B14F-4D97-AF65-F5344CB8AC3E}">
        <p14:creationId xmlns:p14="http://schemas.microsoft.com/office/powerpoint/2010/main" val="163086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7"/>
          <p:cNvSpPr>
            <a:spLocks noGrp="1" noChangeArrowheads="1"/>
          </p:cNvSpPr>
          <p:nvPr>
            <p:ph type="dt" sz="half" idx="10"/>
          </p:nvPr>
        </p:nvSpPr>
        <p:spPr>
          <a:ln/>
        </p:spPr>
        <p:txBody>
          <a:bodyPr/>
          <a:lstStyle>
            <a:lvl1pPr>
              <a:defRPr/>
            </a:lvl1pPr>
          </a:lstStyle>
          <a:p>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5" name="Rectangle 19"/>
          <p:cNvSpPr>
            <a:spLocks noGrp="1" noChangeArrowheads="1"/>
          </p:cNvSpPr>
          <p:nvPr>
            <p:ph type="sldNum" sz="quarter" idx="12"/>
          </p:nvPr>
        </p:nvSpPr>
        <p:spPr>
          <a:ln/>
        </p:spPr>
        <p:txBody>
          <a:bodyPr/>
          <a:lstStyle>
            <a:lvl1pPr>
              <a:defRPr/>
            </a:lvl1pPr>
          </a:lstStyle>
          <a:p>
            <a:fld id="{23E6249D-7E20-489C-94E7-02A5008BF1E5}" type="slidenum">
              <a:rPr lang="en-GB"/>
              <a:pPr/>
              <a:t>‹#›</a:t>
            </a:fld>
            <a:endParaRPr lang="en-GB" dirty="0"/>
          </a:p>
        </p:txBody>
      </p:sp>
    </p:spTree>
    <p:extLst>
      <p:ext uri="{BB962C8B-B14F-4D97-AF65-F5344CB8AC3E}">
        <p14:creationId xmlns:p14="http://schemas.microsoft.com/office/powerpoint/2010/main" val="254595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4" name="Rectangle 19"/>
          <p:cNvSpPr>
            <a:spLocks noGrp="1" noChangeArrowheads="1"/>
          </p:cNvSpPr>
          <p:nvPr>
            <p:ph type="sldNum" sz="quarter" idx="12"/>
          </p:nvPr>
        </p:nvSpPr>
        <p:spPr>
          <a:ln/>
        </p:spPr>
        <p:txBody>
          <a:bodyPr/>
          <a:lstStyle>
            <a:lvl1pPr>
              <a:defRPr/>
            </a:lvl1pPr>
          </a:lstStyle>
          <a:p>
            <a:fld id="{84A10E09-DD03-45BA-A6E8-C145E1269F31}" type="slidenum">
              <a:rPr lang="en-GB"/>
              <a:pPr/>
              <a:t>‹#›</a:t>
            </a:fld>
            <a:endParaRPr lang="en-GB" dirty="0"/>
          </a:p>
        </p:txBody>
      </p:sp>
    </p:spTree>
    <p:extLst>
      <p:ext uri="{BB962C8B-B14F-4D97-AF65-F5344CB8AC3E}">
        <p14:creationId xmlns:p14="http://schemas.microsoft.com/office/powerpoint/2010/main" val="66803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7" name="Rectangle 19"/>
          <p:cNvSpPr>
            <a:spLocks noGrp="1" noChangeArrowheads="1"/>
          </p:cNvSpPr>
          <p:nvPr>
            <p:ph type="sldNum" sz="quarter" idx="12"/>
          </p:nvPr>
        </p:nvSpPr>
        <p:spPr>
          <a:ln/>
        </p:spPr>
        <p:txBody>
          <a:bodyPr/>
          <a:lstStyle>
            <a:lvl1pPr>
              <a:defRPr/>
            </a:lvl1pPr>
          </a:lstStyle>
          <a:p>
            <a:fld id="{356A406A-3FEA-426D-8EE7-9FB378AB23B6}" type="slidenum">
              <a:rPr lang="en-GB"/>
              <a:pPr/>
              <a:t>‹#›</a:t>
            </a:fld>
            <a:endParaRPr lang="en-GB" dirty="0"/>
          </a:p>
        </p:txBody>
      </p:sp>
    </p:spTree>
    <p:extLst>
      <p:ext uri="{BB962C8B-B14F-4D97-AF65-F5344CB8AC3E}">
        <p14:creationId xmlns:p14="http://schemas.microsoft.com/office/powerpoint/2010/main" val="259560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GB" dirty="0" smtClean="0"/>
              <a:t>17th World Chloralkali Conference, 20.–21.6.2013, Pan-Pacific, Singapore</a:t>
            </a:r>
            <a:endParaRPr lang="en-GB" dirty="0"/>
          </a:p>
        </p:txBody>
      </p:sp>
      <p:sp>
        <p:nvSpPr>
          <p:cNvPr id="7" name="Rectangle 19"/>
          <p:cNvSpPr>
            <a:spLocks noGrp="1" noChangeArrowheads="1"/>
          </p:cNvSpPr>
          <p:nvPr>
            <p:ph type="sldNum" sz="quarter" idx="12"/>
          </p:nvPr>
        </p:nvSpPr>
        <p:spPr>
          <a:ln/>
        </p:spPr>
        <p:txBody>
          <a:bodyPr/>
          <a:lstStyle>
            <a:lvl1pPr>
              <a:defRPr/>
            </a:lvl1pPr>
          </a:lstStyle>
          <a:p>
            <a:fld id="{6C8AE9A2-BB3C-4733-8059-CAA2362AD516}" type="slidenum">
              <a:rPr lang="en-GB"/>
              <a:pPr/>
              <a:t>‹#›</a:t>
            </a:fld>
            <a:endParaRPr lang="en-GB" dirty="0"/>
          </a:p>
        </p:txBody>
      </p:sp>
    </p:spTree>
    <p:extLst>
      <p:ext uri="{BB962C8B-B14F-4D97-AF65-F5344CB8AC3E}">
        <p14:creationId xmlns:p14="http://schemas.microsoft.com/office/powerpoint/2010/main" val="5159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4710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dirty="0">
                <a:cs typeface="+mn-cs"/>
              </a:endParaRPr>
            </a:p>
          </p:txBody>
        </p:sp>
        <p:sp>
          <p:nvSpPr>
            <p:cNvPr id="4710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cs typeface="+mn-cs"/>
              </a:endParaRPr>
            </a:p>
          </p:txBody>
        </p:sp>
        <p:grpSp>
          <p:nvGrpSpPr>
            <p:cNvPr id="1034" name="Group 5"/>
            <p:cNvGrpSpPr>
              <a:grpSpLocks/>
            </p:cNvGrpSpPr>
            <p:nvPr userDrawn="1"/>
          </p:nvGrpSpPr>
          <p:grpSpPr bwMode="auto">
            <a:xfrm>
              <a:off x="0" y="4"/>
              <a:ext cx="5758" cy="4316"/>
              <a:chOff x="0" y="4"/>
              <a:chExt cx="5758" cy="4316"/>
            </a:xfrm>
          </p:grpSpPr>
          <p:sp>
            <p:nvSpPr>
              <p:cNvPr id="4711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dirty="0">
                  <a:cs typeface="+mn-cs"/>
                </a:endParaRPr>
              </a:p>
            </p:txBody>
          </p:sp>
          <p:sp>
            <p:nvSpPr>
              <p:cNvPr id="4711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dirty="0">
                  <a:cs typeface="+mn-cs"/>
                </a:endParaRPr>
              </a:p>
            </p:txBody>
          </p:sp>
          <p:sp>
            <p:nvSpPr>
              <p:cNvPr id="4711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dirty="0">
                  <a:cs typeface="+mn-cs"/>
                </a:endParaRPr>
              </a:p>
            </p:txBody>
          </p:sp>
          <p:sp>
            <p:nvSpPr>
              <p:cNvPr id="4711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dirty="0">
                  <a:cs typeface="+mn-cs"/>
                </a:endParaRPr>
              </a:p>
            </p:txBody>
          </p:sp>
          <p:sp>
            <p:nvSpPr>
              <p:cNvPr id="4711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dirty="0">
                  <a:cs typeface="+mn-cs"/>
                </a:endParaRPr>
              </a:p>
            </p:txBody>
          </p:sp>
          <p:sp>
            <p:nvSpPr>
              <p:cNvPr id="4711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dirty="0">
                  <a:cs typeface="+mn-cs"/>
                </a:endParaRPr>
              </a:p>
            </p:txBody>
          </p:sp>
          <p:sp>
            <p:nvSpPr>
              <p:cNvPr id="4711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dirty="0">
                  <a:cs typeface="+mn-cs"/>
                </a:endParaRPr>
              </a:p>
            </p:txBody>
          </p:sp>
          <p:sp>
            <p:nvSpPr>
              <p:cNvPr id="4711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dirty="0">
                  <a:cs typeface="+mn-cs"/>
                </a:endParaRPr>
              </a:p>
            </p:txBody>
          </p:sp>
          <p:sp>
            <p:nvSpPr>
              <p:cNvPr id="4711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dirty="0">
                  <a:cs typeface="+mn-cs"/>
                </a:endParaRPr>
              </a:p>
            </p:txBody>
          </p:sp>
        </p:grpSp>
      </p:grpSp>
      <p:sp>
        <p:nvSpPr>
          <p:cNvPr id="4711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712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12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dirty="0"/>
          </a:p>
        </p:txBody>
      </p:sp>
      <p:sp>
        <p:nvSpPr>
          <p:cNvPr id="4712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cs typeface="+mn-cs"/>
              </a:defRPr>
            </a:lvl1pPr>
          </a:lstStyle>
          <a:p>
            <a:pPr>
              <a:defRPr/>
            </a:pPr>
            <a:r>
              <a:rPr lang="en-GB" dirty="0" smtClean="0"/>
              <a:t>17th World Chloralkali Conference, 20.–21.6.2013, Pan-Pacific, Singapore</a:t>
            </a:r>
            <a:endParaRPr lang="en-GB" dirty="0"/>
          </a:p>
        </p:txBody>
      </p:sp>
      <p:sp>
        <p:nvSpPr>
          <p:cNvPr id="4712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C460606E-EEDC-4DD0-9E3B-D1418D8F56C9}" type="slidenum">
              <a:rPr lang="en-GB"/>
              <a:pPr/>
              <a:t>‹#›</a:t>
            </a:fld>
            <a:endParaRPr lang="en-GB" dirty="0"/>
          </a:p>
        </p:txBody>
      </p:sp>
    </p:spTree>
  </p:cSld>
  <p:clrMap bg1="dk2" tx1="lt1" bg2="dk1" tx2="lt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19"/>
          <p:cNvSpPr>
            <a:spLocks noGrp="1" noChangeArrowheads="1"/>
          </p:cNvSpPr>
          <p:nvPr>
            <p:ph type="ftr" sz="quarter" idx="11"/>
          </p:nvPr>
        </p:nvSpPr>
        <p:spPr>
          <a:xfrm>
            <a:off x="1071563" y="6248400"/>
            <a:ext cx="6929437" cy="457200"/>
          </a:xfrm>
        </p:spPr>
        <p:txBody>
          <a:bodyPr/>
          <a:lstStyle/>
          <a:p>
            <a:pPr algn="l">
              <a:defRPr/>
            </a:pPr>
            <a:r>
              <a:rPr lang="en-GB" dirty="0" smtClean="0"/>
              <a:t>17th World Chloralkali Conference, 20.–21.6.2013, Pan-Pacific, Singapore</a:t>
            </a:r>
            <a:endParaRPr lang="en-GB" dirty="0"/>
          </a:p>
        </p:txBody>
      </p:sp>
      <p:sp>
        <p:nvSpPr>
          <p:cNvPr id="2052" name="Rectangle 4"/>
          <p:cNvSpPr>
            <a:spLocks noGrp="1" noChangeArrowheads="1"/>
          </p:cNvSpPr>
          <p:nvPr>
            <p:ph type="ctrTitle"/>
          </p:nvPr>
        </p:nvSpPr>
        <p:spPr>
          <a:xfrm>
            <a:off x="1042988" y="260350"/>
            <a:ext cx="7921625" cy="1008063"/>
          </a:xfrm>
        </p:spPr>
        <p:txBody>
          <a:bodyPr/>
          <a:lstStyle/>
          <a:p>
            <a:pPr eaLnBrk="1" hangingPunct="1">
              <a:defRPr/>
            </a:pPr>
            <a:r>
              <a:rPr lang="en-GB" sz="3200" dirty="0" smtClean="0">
                <a:effectLst>
                  <a:outerShdw blurRad="38100" dist="63500" dir="2700000" algn="tl">
                    <a:srgbClr val="000000"/>
                  </a:outerShdw>
                </a:effectLst>
                <a:latin typeface="Arial Black" pitchFamily="34" charset="0"/>
              </a:rPr>
              <a:t>Salt Partners</a:t>
            </a:r>
            <a:r>
              <a:rPr lang="en-GB" sz="3200" dirty="0" smtClean="0">
                <a:effectLst>
                  <a:outerShdw blurRad="38100" dist="63500" dir="2700000" algn="tl">
                    <a:srgbClr val="000000"/>
                  </a:outerShdw>
                </a:effectLst>
              </a:rPr>
              <a:t> </a:t>
            </a:r>
          </a:p>
        </p:txBody>
      </p:sp>
      <p:sp>
        <p:nvSpPr>
          <p:cNvPr id="2067" name="Rectangle 19"/>
          <p:cNvSpPr>
            <a:spLocks noGrp="1" noChangeArrowheads="1"/>
          </p:cNvSpPr>
          <p:nvPr>
            <p:ph type="subTitle" idx="1"/>
          </p:nvPr>
        </p:nvSpPr>
        <p:spPr>
          <a:xfrm>
            <a:off x="1042988" y="4572000"/>
            <a:ext cx="7850187" cy="1500188"/>
          </a:xfrm>
        </p:spPr>
        <p:txBody>
          <a:bodyPr/>
          <a:lstStyle/>
          <a:p>
            <a:pPr eaLnBrk="1" hangingPunct="1">
              <a:lnSpc>
                <a:spcPct val="90000"/>
              </a:lnSpc>
              <a:defRPr/>
            </a:pPr>
            <a:r>
              <a:rPr lang="de-DE" sz="2800" b="1" dirty="0" smtClean="0">
                <a:effectLst>
                  <a:outerShdw blurRad="38100" dist="63500" dir="2700000" algn="tl">
                    <a:srgbClr val="000000"/>
                  </a:outerShdw>
                </a:effectLst>
                <a:latin typeface="Arial" charset="0"/>
              </a:rPr>
              <a:t>Vladimir M. Sedivy  </a:t>
            </a:r>
            <a:r>
              <a:rPr lang="de-DE" sz="2000" dirty="0" smtClean="0">
                <a:effectLst>
                  <a:outerShdw blurRad="38100" dist="63500" dir="2700000" algn="tl">
                    <a:srgbClr val="000000"/>
                  </a:outerShdw>
                </a:effectLst>
                <a:latin typeface="Arial" charset="0"/>
              </a:rPr>
              <a:t>MSc (Hons) Chem Eng, IMD</a:t>
            </a:r>
            <a:br>
              <a:rPr lang="de-DE" sz="2000" dirty="0" smtClean="0">
                <a:effectLst>
                  <a:outerShdw blurRad="38100" dist="63500" dir="2700000" algn="tl">
                    <a:srgbClr val="000000"/>
                  </a:outerShdw>
                </a:effectLst>
                <a:latin typeface="Arial" charset="0"/>
              </a:rPr>
            </a:br>
            <a:r>
              <a:rPr lang="en-GB" sz="2000" dirty="0" smtClean="0">
                <a:effectLst>
                  <a:outerShdw blurRad="38100" dist="63500" dir="2700000" algn="tl">
                    <a:srgbClr val="000000"/>
                  </a:outerShdw>
                </a:effectLst>
                <a:latin typeface="Arial" charset="0"/>
              </a:rPr>
              <a:t>President</a:t>
            </a:r>
            <a:br>
              <a:rPr lang="en-GB" sz="2000" dirty="0" smtClean="0">
                <a:effectLst>
                  <a:outerShdw blurRad="38100" dist="63500" dir="2700000" algn="tl">
                    <a:srgbClr val="000000"/>
                  </a:outerShdw>
                </a:effectLst>
                <a:latin typeface="Arial" charset="0"/>
              </a:rPr>
            </a:br>
            <a:r>
              <a:rPr lang="en-GB" sz="2000" dirty="0" smtClean="0">
                <a:effectLst>
                  <a:outerShdw blurRad="38100" dist="63500" dir="2700000" algn="tl">
                    <a:srgbClr val="000000"/>
                  </a:outerShdw>
                </a:effectLst>
                <a:latin typeface="Arial" charset="0"/>
              </a:rPr>
              <a:t>Salt Partners Ltd, Zurich, Switzerland</a:t>
            </a:r>
          </a:p>
        </p:txBody>
      </p:sp>
      <p:sp>
        <p:nvSpPr>
          <p:cNvPr id="2068" name="Rectangle 20"/>
          <p:cNvSpPr>
            <a:spLocks noChangeArrowheads="1"/>
          </p:cNvSpPr>
          <p:nvPr/>
        </p:nvSpPr>
        <p:spPr bwMode="auto">
          <a:xfrm>
            <a:off x="1042988" y="1928813"/>
            <a:ext cx="7815262" cy="1643062"/>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en-GB" sz="5800" b="1" dirty="0" smtClean="0">
                <a:effectLst>
                  <a:outerShdw blurRad="38100" dist="63500" dir="2700000" algn="tl">
                    <a:srgbClr val="000000"/>
                  </a:outerShdw>
                </a:effectLst>
                <a:latin typeface="Arial" charset="0"/>
                <a:cs typeface="+mn-cs"/>
              </a:rPr>
              <a:t>Analysing </a:t>
            </a:r>
            <a:r>
              <a:rPr lang="en-GB" sz="5800" b="1" dirty="0">
                <a:effectLst>
                  <a:outerShdw blurRad="38100" dist="63500" dir="2700000" algn="tl">
                    <a:srgbClr val="000000"/>
                  </a:outerShdw>
                </a:effectLst>
                <a:latin typeface="Arial" charset="0"/>
                <a:cs typeface="+mn-cs"/>
              </a:rPr>
              <a:t>global salt supply developments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024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Onslow</a:t>
            </a:r>
            <a:r>
              <a:rPr lang="en-GB" sz="2600" b="1" dirty="0">
                <a:effectLst>
                  <a:outerShdw blurRad="50800" dist="38100" dir="2700000" algn="tl" rotWithShape="0">
                    <a:prstClr val="black">
                      <a:alpha val="40000"/>
                    </a:prstClr>
                  </a:outerShdw>
                </a:effectLst>
                <a:latin typeface="Arial" charset="0"/>
                <a:cs typeface="+mn-cs"/>
              </a:rPr>
              <a:t> </a:t>
            </a:r>
            <a:r>
              <a:rPr lang="en-GB" sz="2600" b="1" dirty="0">
                <a:effectLst>
                  <a:outerShdw blurRad="50800" dist="38100" dir="2700000" algn="tl" rotWithShape="0">
                    <a:prstClr val="black"/>
                  </a:outerShdw>
                </a:effectLst>
                <a:latin typeface="Arial" charset="0"/>
                <a:cs typeface="+mn-cs"/>
              </a:rPr>
              <a:t>Brine Pond No. 1</a:t>
            </a:r>
            <a:endParaRPr lang="en-GB" sz="2600" b="1" dirty="0">
              <a:effectLst>
                <a:outerShdw blurRad="50800" dist="38100" dir="2700000" algn="tl" rotWithShape="0">
                  <a:prstClr val="black">
                    <a:alpha val="40000"/>
                  </a:prst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srcRect l="3448" r="14942"/>
          <a:stretch>
            <a:fillRect/>
          </a:stretch>
        </p:blipFill>
        <p:spPr>
          <a:xfrm>
            <a:off x="1214438" y="2214563"/>
            <a:ext cx="6143625" cy="3714750"/>
          </a:xfrm>
          <a:prstGeom prst="rect">
            <a:avLst/>
          </a:prstGeom>
          <a:ln w="3175">
            <a:solidFill>
              <a:schemeClr val="tx2">
                <a:lumMod val="10000"/>
              </a:schemeClr>
            </a:solidFill>
          </a:ln>
          <a:effectLst>
            <a:outerShdw blurRad="50800" dist="38100" dir="2700000" algn="tl" rotWithShape="0">
              <a:schemeClr val="accent4">
                <a:lumMod val="10000"/>
                <a:alpha val="79000"/>
              </a:schemeClr>
            </a:outerShdw>
          </a:effectLst>
        </p:spPr>
      </p:pic>
      <p:sp>
        <p:nvSpPr>
          <p:cNvPr id="8200" name="Text Box 11"/>
          <p:cNvSpPr txBox="1">
            <a:spLocks noChangeArrowheads="1"/>
          </p:cNvSpPr>
          <p:nvPr/>
        </p:nvSpPr>
        <p:spPr bwMode="auto">
          <a:xfrm>
            <a:off x="6786563"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429500" y="3286125"/>
            <a:ext cx="1714500" cy="2677656"/>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Onslow brine pond one week after it was hit by </a:t>
            </a:r>
            <a:r>
              <a:rPr lang="en-GB" sz="1400" dirty="0" smtClean="0">
                <a:effectLst>
                  <a:outerShdw blurRad="50800" dist="50800" dir="2700000" algn="tl">
                    <a:srgbClr val="000000"/>
                  </a:outerShdw>
                </a:effectLst>
                <a:latin typeface="Arial" charset="0"/>
                <a:cs typeface="+mn-cs"/>
              </a:rPr>
              <a:t>the cyclone </a:t>
            </a:r>
            <a:r>
              <a:rPr lang="en-GB" sz="1400" dirty="0">
                <a:effectLst>
                  <a:outerShdw blurRad="50800" dist="50800" dir="2700000" algn="tl">
                    <a:srgbClr val="000000"/>
                  </a:outerShdw>
                </a:effectLst>
                <a:latin typeface="Arial" charset="0"/>
                <a:cs typeface="+mn-cs"/>
              </a:rPr>
              <a:t>Dominic. </a:t>
            </a:r>
            <a:r>
              <a:rPr lang="en-GB" sz="1400" dirty="0" smtClean="0">
                <a:effectLst>
                  <a:outerShdw blurRad="50800" dist="50800" dir="2700000" algn="tl">
                    <a:srgbClr val="000000"/>
                  </a:outerShdw>
                </a:effectLst>
                <a:latin typeface="Arial" charset="0"/>
                <a:cs typeface="+mn-cs"/>
              </a:rPr>
              <a:t>The dikes </a:t>
            </a:r>
            <a:r>
              <a:rPr lang="en-GB" sz="1400" dirty="0">
                <a:effectLst>
                  <a:outerShdw blurRad="50800" dist="50800" dir="2700000" algn="tl">
                    <a:srgbClr val="000000"/>
                  </a:outerShdw>
                </a:effectLst>
                <a:latin typeface="Arial" charset="0"/>
                <a:cs typeface="+mn-cs"/>
              </a:rPr>
              <a:t>were broken through at three locations. Brine was flowing out, to the sea. It took many months to restore full production.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1268"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Tropical Cyclone Dominic</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stretch>
            <a:fillRect/>
          </a:stretch>
        </p:blipFill>
        <p:spPr>
          <a:xfrm>
            <a:off x="1214438" y="2071688"/>
            <a:ext cx="6072187" cy="3857625"/>
          </a:xfrm>
          <a:prstGeom prst="rect">
            <a:avLst/>
          </a:prstGeom>
          <a:ln w="3175">
            <a:noFill/>
          </a:ln>
          <a:effectLst>
            <a:outerShdw blurRad="50800" dist="50800" dir="2700000" algn="tl" rotWithShape="0">
              <a:schemeClr val="accent4">
                <a:lumMod val="10000"/>
                <a:alpha val="90000"/>
              </a:schemeClr>
            </a:outerShdw>
          </a:effectLst>
        </p:spPr>
      </p:pic>
      <p:sp>
        <p:nvSpPr>
          <p:cNvPr id="8200" name="Text Box 11"/>
          <p:cNvSpPr txBox="1">
            <a:spLocks noChangeArrowheads="1"/>
          </p:cNvSpPr>
          <p:nvPr/>
        </p:nvSpPr>
        <p:spPr bwMode="auto">
          <a:xfrm>
            <a:off x="5715000" y="6000750"/>
            <a:ext cx="2079625" cy="214313"/>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800" dirty="0">
                <a:effectLst>
                  <a:outerShdw blurRad="38100" dist="38100" dir="2700000" algn="tl">
                    <a:srgbClr val="000000"/>
                  </a:outerShdw>
                </a:effectLst>
              </a:rPr>
              <a:t>Australian Bureau of Meteorology</a:t>
            </a:r>
            <a:endParaRPr lang="en-GB" sz="600" dirty="0">
              <a:effectLst>
                <a:outerShdw blurRad="38100" dist="38100" dir="2700000" algn="tl">
                  <a:srgbClr val="000000"/>
                </a:outerShdw>
              </a:effectLst>
            </a:endParaRPr>
          </a:p>
        </p:txBody>
      </p:sp>
      <p:sp>
        <p:nvSpPr>
          <p:cNvPr id="90" name="Text Box 86"/>
          <p:cNvSpPr txBox="1">
            <a:spLocks noChangeArrowheads="1"/>
          </p:cNvSpPr>
          <p:nvPr/>
        </p:nvSpPr>
        <p:spPr bwMode="auto">
          <a:xfrm>
            <a:off x="7358063" y="3929063"/>
            <a:ext cx="1785937" cy="20320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The Onslow saltfield was hit by tropical cyclone Dominic on 27.1.2009. Dominic was a moderate, category 2 cyclone with wind gust 140 km/h and 240 mm rainfall.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2292"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Dampier </a:t>
            </a:r>
            <a:r>
              <a:rPr lang="en-GB" sz="2600" b="1" dirty="0">
                <a:effectLst>
                  <a:outerShdw blurRad="38100" dist="50800" dir="2700000" algn="tl" rotWithShape="0">
                    <a:srgbClr val="000000">
                      <a:alpha val="43137"/>
                    </a:srgbClr>
                  </a:outerShdw>
                </a:effectLst>
                <a:latin typeface="Arial" charset="0"/>
                <a:cs typeface="+mn-cs"/>
              </a:rPr>
              <a:t>Original Drying 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tretch>
            <a:fillRect/>
          </a:stretch>
        </p:blipFill>
        <p:spPr>
          <a:xfrm>
            <a:off x="1214438" y="2162175"/>
            <a:ext cx="6000750" cy="3767138"/>
          </a:xfrm>
          <a:prstGeom prst="rect">
            <a:avLst/>
          </a:prstGeom>
          <a:ln w="3175">
            <a:solidFill>
              <a:schemeClr val="tx2">
                <a:lumMod val="10000"/>
              </a:schemeClr>
            </a:solidFill>
          </a:ln>
          <a:effectLst>
            <a:outerShdw blurRad="50800" dist="50800" dir="2700000" algn="tl" rotWithShape="0">
              <a:schemeClr val="accent4">
                <a:lumMod val="10000"/>
                <a:alpha val="92000"/>
              </a:schemeClr>
            </a:outerShdw>
          </a:effectLst>
        </p:spPr>
      </p:pic>
      <p:sp>
        <p:nvSpPr>
          <p:cNvPr id="8200" name="Text Box 11"/>
          <p:cNvSpPr txBox="1">
            <a:spLocks noChangeArrowheads="1"/>
          </p:cNvSpPr>
          <p:nvPr/>
        </p:nvSpPr>
        <p:spPr bwMode="auto">
          <a:xfrm>
            <a:off x="6643688"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3714750"/>
            <a:ext cx="1857375" cy="2246313"/>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At Dampier, the original drying stockpile was designed for up to 2’000’000 t. It is not being used any more. Harvested salt is hauled to the new washing plant near the sea shore.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331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outerShdw>
                </a:effectLst>
                <a:latin typeface="Arial" charset="0"/>
                <a:cs typeface="+mn-cs"/>
              </a:rPr>
              <a:t>Dampier Original </a:t>
            </a:r>
            <a:r>
              <a:rPr lang="en-GB" sz="2600" b="1" dirty="0">
                <a:effectLst>
                  <a:outerShdw blurRad="38100" dist="50800" dir="2700000" algn="tl" rotWithShape="0">
                    <a:srgbClr val="000000"/>
                  </a:outerShdw>
                </a:effectLst>
                <a:latin typeface="Arial" charset="0"/>
                <a:cs typeface="+mn-cs"/>
              </a:rPr>
              <a:t>Intermediate 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tretch>
            <a:fillRect/>
          </a:stretch>
        </p:blipFill>
        <p:spPr>
          <a:xfrm>
            <a:off x="1214438" y="2162175"/>
            <a:ext cx="6000750" cy="3767138"/>
          </a:xfrm>
          <a:prstGeom prst="rect">
            <a:avLst/>
          </a:prstGeom>
          <a:ln w="3175">
            <a:solidFill>
              <a:schemeClr val="tx2">
                <a:lumMod val="10000"/>
              </a:schemeClr>
            </a:solidFill>
          </a:ln>
          <a:effectLst>
            <a:outerShdw blurRad="50800" dist="38100" dir="2700000" algn="tl" rotWithShape="0">
              <a:schemeClr val="accent4">
                <a:lumMod val="10000"/>
                <a:alpha val="87000"/>
              </a:schemeClr>
            </a:outerShdw>
          </a:effectLst>
        </p:spPr>
      </p:pic>
      <p:sp>
        <p:nvSpPr>
          <p:cNvPr id="8200" name="Text Box 11"/>
          <p:cNvSpPr txBox="1">
            <a:spLocks noChangeArrowheads="1"/>
          </p:cNvSpPr>
          <p:nvPr/>
        </p:nvSpPr>
        <p:spPr bwMode="auto">
          <a:xfrm>
            <a:off x="6643688"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3071813"/>
            <a:ext cx="1857375" cy="2892425"/>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The two Dampier original intermediate stockpiles are now used to dry the salt washed in a new washing plant. They are 400 m long and 55 m wide. They can hold up to 500’000 t. The pictured stock is estimated at about 170’000 t or 36% of design capacity.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331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outerShdw>
                </a:effectLst>
                <a:latin typeface="Arial" charset="0"/>
                <a:cs typeface="+mn-cs"/>
              </a:rPr>
              <a:t>Dampier Original </a:t>
            </a:r>
            <a:r>
              <a:rPr lang="en-GB" sz="2600" b="1" dirty="0">
                <a:effectLst>
                  <a:outerShdw blurRad="38100" dist="50800" dir="2700000" algn="tl" rotWithShape="0">
                    <a:srgbClr val="000000"/>
                  </a:outerShdw>
                </a:effectLst>
                <a:latin typeface="Arial" charset="0"/>
                <a:cs typeface="+mn-cs"/>
              </a:rPr>
              <a:t>Intermediate 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0" name="Text Box 86"/>
          <p:cNvSpPr txBox="1">
            <a:spLocks noChangeArrowheads="1"/>
          </p:cNvSpPr>
          <p:nvPr/>
        </p:nvSpPr>
        <p:spPr bwMode="auto">
          <a:xfrm>
            <a:off x="7380312" y="4584281"/>
            <a:ext cx="1792216" cy="1600438"/>
          </a:xfrm>
          <a:prstGeom prst="rect">
            <a:avLst/>
          </a:prstGeom>
          <a:noFill/>
          <a:ln w="9525">
            <a:noFill/>
            <a:miter lim="800000"/>
            <a:headEnd/>
            <a:tailEnd/>
          </a:ln>
          <a:effectLst/>
        </p:spPr>
        <p:txBody>
          <a:bodyPr wrap="square">
            <a:spAutoFit/>
          </a:bodyPr>
          <a:lstStyle/>
          <a:p>
            <a:pPr>
              <a:spcBef>
                <a:spcPct val="50000"/>
              </a:spcBef>
              <a:defRPr/>
            </a:pPr>
            <a:r>
              <a:rPr lang="en-GB" sz="1400" dirty="0">
                <a:effectLst>
                  <a:outerShdw blurRad="50800" dist="50800" dir="2700000" algn="tl">
                    <a:srgbClr val="000000"/>
                  </a:outerShdw>
                </a:effectLst>
                <a:latin typeface="Arial" charset="0"/>
                <a:cs typeface="+mn-cs"/>
              </a:rPr>
              <a:t>The </a:t>
            </a:r>
            <a:r>
              <a:rPr lang="en-GB" sz="1400" dirty="0" smtClean="0">
                <a:effectLst>
                  <a:outerShdw blurRad="50800" dist="50800" dir="2700000" algn="tl">
                    <a:srgbClr val="000000"/>
                  </a:outerShdw>
                </a:effectLst>
                <a:latin typeface="Arial" charset="0"/>
                <a:cs typeface="+mn-cs"/>
              </a:rPr>
              <a:t>Google Earth image from 2013 shows only about 35% of the Dampier intermediate stockpile to hold salt.</a:t>
            </a:r>
            <a:endParaRPr lang="en-GB" sz="1400" dirty="0">
              <a:effectLst>
                <a:outerShdw blurRad="50800" dist="50800" dir="2700000" algn="tl">
                  <a:srgbClr val="000000"/>
                </a:outerShdw>
              </a:effectLst>
              <a:latin typeface="Arial" charset="0"/>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3" y="2019506"/>
            <a:ext cx="6099001" cy="4165213"/>
          </a:xfrm>
          <a:prstGeom prst="rect">
            <a:avLst/>
          </a:prstGeom>
        </p:spPr>
      </p:pic>
    </p:spTree>
    <p:extLst>
      <p:ext uri="{BB962C8B-B14F-4D97-AF65-F5344CB8AC3E}">
        <p14:creationId xmlns:p14="http://schemas.microsoft.com/office/powerpoint/2010/main" val="30627005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4340"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Dampier Shipping </a:t>
            </a:r>
            <a:r>
              <a:rPr lang="en-GB" sz="2600" b="1" dirty="0">
                <a:effectLst>
                  <a:outerShdw blurRad="38100" dist="50800" dir="2700000" algn="tl" rotWithShape="0">
                    <a:srgbClr val="000000">
                      <a:alpha val="43137"/>
                    </a:srgbClr>
                  </a:outerShdw>
                </a:effectLst>
                <a:latin typeface="Arial" charset="0"/>
                <a:cs typeface="+mn-cs"/>
              </a:rPr>
              <a:t>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tretch>
            <a:fillRect/>
          </a:stretch>
        </p:blipFill>
        <p:spPr>
          <a:xfrm>
            <a:off x="1214438" y="2162175"/>
            <a:ext cx="6034087" cy="3767138"/>
          </a:xfrm>
          <a:prstGeom prst="rect">
            <a:avLst/>
          </a:prstGeom>
          <a:ln w="3175">
            <a:solidFill>
              <a:schemeClr val="tx2">
                <a:lumMod val="10000"/>
              </a:schemeClr>
            </a:solidFill>
          </a:ln>
          <a:effectLst>
            <a:outerShdw blurRad="50800" dist="38100" dir="2700000" algn="tl" rotWithShape="0">
              <a:schemeClr val="accent4">
                <a:lumMod val="10000"/>
                <a:alpha val="90000"/>
              </a:schemeClr>
            </a:outerShdw>
          </a:effectLst>
        </p:spPr>
      </p:pic>
      <p:sp>
        <p:nvSpPr>
          <p:cNvPr id="8200" name="Text Box 11"/>
          <p:cNvSpPr txBox="1">
            <a:spLocks noChangeArrowheads="1"/>
          </p:cNvSpPr>
          <p:nvPr/>
        </p:nvSpPr>
        <p:spPr bwMode="auto">
          <a:xfrm>
            <a:off x="6643688"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4357688"/>
            <a:ext cx="1857375" cy="16002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Dampier shipping stockpile could hold more than 250’000 t. The picture shows less than100’000 t of salt ready for shipment.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4340"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Dampier Shipping </a:t>
            </a:r>
            <a:r>
              <a:rPr lang="en-GB" sz="2600" b="1" dirty="0">
                <a:effectLst>
                  <a:outerShdw blurRad="38100" dist="50800" dir="2700000" algn="tl" rotWithShape="0">
                    <a:srgbClr val="000000">
                      <a:alpha val="43137"/>
                    </a:srgbClr>
                  </a:outerShdw>
                </a:effectLst>
                <a:latin typeface="Arial" charset="0"/>
                <a:cs typeface="+mn-cs"/>
              </a:rPr>
              <a:t>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0" name="Text Box 86"/>
          <p:cNvSpPr txBox="1">
            <a:spLocks noChangeArrowheads="1"/>
          </p:cNvSpPr>
          <p:nvPr/>
        </p:nvSpPr>
        <p:spPr bwMode="auto">
          <a:xfrm>
            <a:off x="6948264" y="5139189"/>
            <a:ext cx="2195736" cy="954107"/>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This 2013 Google Earth image shows unchanged situation at the Dampier salt shipping stockpile.</a:t>
            </a:r>
            <a:endParaRPr lang="en-GB" sz="1400" dirty="0">
              <a:effectLst>
                <a:outerShdw blurRad="50800" dist="50800" dir="2700000" algn="tl">
                  <a:srgbClr val="000000"/>
                </a:outerShdw>
              </a:effectLst>
              <a:latin typeface="Arial" charset="0"/>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102994"/>
            <a:ext cx="5587716" cy="3990302"/>
          </a:xfrm>
          <a:prstGeom prst="rect">
            <a:avLst/>
          </a:prstGeom>
        </p:spPr>
      </p:pic>
    </p:spTree>
    <p:extLst>
      <p:ext uri="{BB962C8B-B14F-4D97-AF65-F5344CB8AC3E}">
        <p14:creationId xmlns:p14="http://schemas.microsoft.com/office/powerpoint/2010/main" val="41318198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536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Port Headland </a:t>
            </a:r>
            <a:r>
              <a:rPr lang="en-GB" sz="2600" b="1" dirty="0">
                <a:effectLst>
                  <a:outerShdw blurRad="38100" dist="50800" dir="2700000" algn="tl" rotWithShape="0">
                    <a:srgbClr val="000000">
                      <a:alpha val="43137"/>
                    </a:srgbClr>
                  </a:outerShdw>
                </a:effectLst>
                <a:latin typeface="Arial" charset="0"/>
                <a:cs typeface="+mn-cs"/>
              </a:rPr>
              <a:t>Stockpiles</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stretch>
            <a:fillRect/>
          </a:stretch>
        </p:blipFill>
        <p:spPr>
          <a:xfrm>
            <a:off x="1214438" y="2162175"/>
            <a:ext cx="6022975" cy="3767138"/>
          </a:xfrm>
          <a:prstGeom prst="rect">
            <a:avLst/>
          </a:prstGeom>
          <a:ln w="3175">
            <a:solidFill>
              <a:schemeClr val="tx2">
                <a:lumMod val="10000"/>
              </a:schemeClr>
            </a:solidFill>
          </a:ln>
          <a:effectLst>
            <a:outerShdw blurRad="50800" dist="50800" dir="2700000" algn="tl" rotWithShape="0">
              <a:schemeClr val="accent4">
                <a:lumMod val="10000"/>
                <a:alpha val="87000"/>
              </a:schemeClr>
            </a:outerShdw>
          </a:effectLst>
        </p:spPr>
      </p:pic>
      <p:sp>
        <p:nvSpPr>
          <p:cNvPr id="8200" name="Text Box 11"/>
          <p:cNvSpPr txBox="1">
            <a:spLocks noChangeArrowheads="1"/>
          </p:cNvSpPr>
          <p:nvPr/>
        </p:nvSpPr>
        <p:spPr bwMode="auto">
          <a:xfrm>
            <a:off x="6380163" y="6021288"/>
            <a:ext cx="857250"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380312" y="4329113"/>
            <a:ext cx="1714500" cy="16002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rotWithShape="0">
                    <a:srgbClr val="000000"/>
                  </a:outerShdw>
                </a:effectLst>
                <a:latin typeface="Arial" charset="0"/>
                <a:cs typeface="+mn-cs"/>
              </a:rPr>
              <a:t>Port Headland stockpiles are large enough to hold about 1’400’000 t.  In February 2009, they were less than 60% full.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536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Port Headland </a:t>
            </a:r>
            <a:r>
              <a:rPr lang="en-GB" sz="2600" b="1" dirty="0">
                <a:effectLst>
                  <a:outerShdw blurRad="38100" dist="50800" dir="2700000" algn="tl" rotWithShape="0">
                    <a:srgbClr val="000000">
                      <a:alpha val="43137"/>
                    </a:srgbClr>
                  </a:outerShdw>
                </a:effectLst>
                <a:latin typeface="Arial" charset="0"/>
                <a:cs typeface="+mn-cs"/>
              </a:rPr>
              <a:t>Stockpiles</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0" name="Text Box 86"/>
          <p:cNvSpPr txBox="1">
            <a:spLocks noChangeArrowheads="1"/>
          </p:cNvSpPr>
          <p:nvPr/>
        </p:nvSpPr>
        <p:spPr bwMode="auto">
          <a:xfrm>
            <a:off x="7402048" y="4937684"/>
            <a:ext cx="1728192" cy="1169551"/>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50800" dist="50800" dir="2700000" algn="tl" rotWithShape="0">
                    <a:srgbClr val="000000"/>
                  </a:outerShdw>
                </a:effectLst>
                <a:latin typeface="Arial" charset="0"/>
                <a:cs typeface="+mn-cs"/>
              </a:rPr>
              <a:t>This 2013 Google Earth image shows Port </a:t>
            </a:r>
            <a:r>
              <a:rPr lang="en-GB" sz="1400" dirty="0">
                <a:effectLst>
                  <a:outerShdw blurRad="50800" dist="50800" dir="2700000" algn="tl" rotWithShape="0">
                    <a:srgbClr val="000000"/>
                  </a:outerShdw>
                </a:effectLst>
                <a:latin typeface="Arial" charset="0"/>
                <a:cs typeface="+mn-cs"/>
              </a:rPr>
              <a:t>Headland </a:t>
            </a:r>
            <a:r>
              <a:rPr lang="en-GB" sz="1400" dirty="0" smtClean="0">
                <a:effectLst>
                  <a:outerShdw blurRad="50800" dist="50800" dir="2700000" algn="tl" rotWithShape="0">
                    <a:srgbClr val="000000"/>
                  </a:outerShdw>
                </a:effectLst>
                <a:latin typeface="Arial" charset="0"/>
                <a:cs typeface="+mn-cs"/>
              </a:rPr>
              <a:t>stockpile to be about 40</a:t>
            </a:r>
            <a:r>
              <a:rPr lang="en-GB" sz="1400" dirty="0">
                <a:effectLst>
                  <a:outerShdw blurRad="50800" dist="50800" dir="2700000" algn="tl" rotWithShape="0">
                    <a:srgbClr val="000000"/>
                  </a:outerShdw>
                </a:effectLst>
                <a:latin typeface="Arial" charset="0"/>
                <a:cs typeface="+mn-cs"/>
              </a:rPr>
              <a:t>% full.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26806"/>
            <a:ext cx="6048672" cy="3966490"/>
          </a:xfrm>
          <a:prstGeom prst="rect">
            <a:avLst/>
          </a:prstGeom>
        </p:spPr>
      </p:pic>
    </p:spTree>
    <p:extLst>
      <p:ext uri="{BB962C8B-B14F-4D97-AF65-F5344CB8AC3E}">
        <p14:creationId xmlns:p14="http://schemas.microsoft.com/office/powerpoint/2010/main" val="12775498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596900"/>
          </a:xfrm>
        </p:spPr>
        <p:txBody>
          <a:bodyPr anchor="t"/>
          <a:lstStyle/>
          <a:p>
            <a:pPr eaLnBrk="1" hangingPunct="1"/>
            <a:r>
              <a:rPr lang="en-GB" sz="3200" dirty="0" smtClean="0">
                <a:latin typeface="Arial Black" pitchFamily="34" charset="0"/>
              </a:rPr>
              <a:t>Salt Partners</a:t>
            </a:r>
            <a:endParaRPr lang="en-GB" sz="3200" dirty="0" smtClean="0"/>
          </a:p>
        </p:txBody>
      </p:sp>
      <p:graphicFrame>
        <p:nvGraphicFramePr>
          <p:cNvPr id="61492" name="Group 52"/>
          <p:cNvGraphicFramePr>
            <a:graphicFrameLocks noGrp="1"/>
          </p:cNvGraphicFramePr>
          <p:nvPr/>
        </p:nvGraphicFramePr>
        <p:xfrm>
          <a:off x="1214414" y="2071678"/>
          <a:ext cx="7716066" cy="3923262"/>
        </p:xfrm>
        <a:graphic>
          <a:graphicData uri="http://schemas.openxmlformats.org/drawingml/2006/table">
            <a:tbl>
              <a:tblPr>
                <a:effectLst>
                  <a:outerShdw blurRad="50800" dist="38100" dir="2700000" algn="tl" rotWithShape="0">
                    <a:prstClr val="black">
                      <a:alpha val="40000"/>
                    </a:prstClr>
                  </a:outerShdw>
                </a:effectLst>
              </a:tblPr>
              <a:tblGrid>
                <a:gridCol w="1500960"/>
                <a:gridCol w="1357322"/>
                <a:gridCol w="2000264"/>
                <a:gridCol w="1500198"/>
                <a:gridCol w="1357322"/>
              </a:tblGrid>
              <a:tr h="357190">
                <a:tc>
                  <a:txBody>
                    <a:bodyPr/>
                    <a:lstStyle/>
                    <a:p>
                      <a:pPr algn="l"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 Producer</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Stockpile</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Stockpile Capacity</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 on Stock</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Percent Full</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algn="l" fontAlgn="b"/>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solidFill>
                          <a:schemeClr val="tx1"/>
                        </a:solidFill>
                        <a:effectLst>
                          <a:outerShdw blurRad="50800" dist="38100" dir="2700000" algn="tl" rotWithShape="0">
                            <a:prstClr val="black">
                              <a:alpha val="40000"/>
                            </a:prstClr>
                          </a:outerShdw>
                        </a:effectLst>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(t)</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(t)</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14">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Shark Bay</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solidFill>
                          <a:schemeClr val="tx1"/>
                        </a:solidFill>
                        <a:effectLst>
                          <a:outerShdw blurRad="50800" dist="38100" dir="2700000" algn="tl" rotWithShape="0">
                            <a:prstClr val="black">
                              <a:alpha val="40000"/>
                            </a:prstClr>
                          </a:outerShdw>
                        </a:effectLst>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275‘000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133‘000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48%</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2">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Onslow</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solidFill>
                          <a:schemeClr val="tx1"/>
                        </a:solidFill>
                        <a:effectLst>
                          <a:outerShdw blurRad="50800" dist="38100" dir="2700000" algn="tl" rotWithShape="0">
                            <a:prstClr val="black">
                              <a:alpha val="40000"/>
                            </a:prstClr>
                          </a:outerShdw>
                        </a:effectLst>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652‘000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0%</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McLeod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Drying</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1'520‘000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180‘000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12%</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038">
                <a:tc>
                  <a:txBody>
                    <a:bodyPr/>
                    <a:lstStyle/>
                    <a:p>
                      <a:pPr algn="l" fontAlgn="b"/>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Shipping</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267‘000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7‘000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3%</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555">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Dampier</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Drying</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1'896‘000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0</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0%</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555">
                <a:tc>
                  <a:txBody>
                    <a:bodyPr/>
                    <a:lstStyle/>
                    <a:p>
                      <a:pPr algn="l" fontAlgn="b"/>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Intermediate</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475‘000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169‘000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36%</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875">
                <a:tc>
                  <a:txBody>
                    <a:bodyPr/>
                    <a:lstStyle/>
                    <a:p>
                      <a:pPr algn="l" fontAlgn="b"/>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Shipping</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264‘000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96‘000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36%</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875">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Port Headland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Drying</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999‘000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567‘000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57%</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344">
                <a:tc>
                  <a:txBody>
                    <a:bodyPr/>
                    <a:lstStyle/>
                    <a:p>
                      <a:pPr algn="l" fontAlgn="b"/>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Shipping</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384‘000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199‘000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a:solidFill>
                            <a:schemeClr val="tx1"/>
                          </a:solidFill>
                          <a:effectLst>
                            <a:outerShdw blurRad="50800" dist="38100" dir="2700000" algn="tl" rotWithShape="0">
                              <a:prstClr val="black">
                                <a:alpha val="40000"/>
                              </a:prstClr>
                            </a:outerShdw>
                          </a:effectLst>
                          <a:latin typeface="Arial"/>
                        </a:rPr>
                        <a:t>52%</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l" fontAlgn="b"/>
                      <a:r>
                        <a:rPr lang="en-GB" sz="2000" b="1" i="0" u="none" strike="noStrike" dirty="0">
                          <a:solidFill>
                            <a:schemeClr val="tx1"/>
                          </a:solidFill>
                          <a:effectLst>
                            <a:outerShdw blurRad="50800" dist="38100" dir="2700000" algn="tl" rotWithShape="0">
                              <a:prstClr val="black">
                                <a:alpha val="40000"/>
                              </a:prstClr>
                            </a:outerShdw>
                          </a:effectLst>
                          <a:latin typeface="Arial"/>
                        </a:rPr>
                        <a:t>Total</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000" b="1" dirty="0">
                        <a:solidFill>
                          <a:schemeClr val="tx1"/>
                        </a:solidFill>
                        <a:effectLst>
                          <a:outerShdw blurRad="50800" dist="38100" dir="2700000" algn="tl" rotWithShape="0">
                            <a:prstClr val="black">
                              <a:alpha val="40000"/>
                            </a:prstClr>
                          </a:outerShdw>
                        </a:effectLst>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6'732‘000</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a:solidFill>
                            <a:schemeClr val="tx1"/>
                          </a:solidFill>
                          <a:effectLst>
                            <a:outerShdw blurRad="50800" dist="38100" dir="2700000" algn="tl" rotWithShape="0">
                              <a:prstClr val="black">
                                <a:alpha val="40000"/>
                              </a:prstClr>
                            </a:outerShdw>
                          </a:effectLst>
                          <a:latin typeface="Arial"/>
                        </a:rPr>
                        <a:t>1'352'000</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a:solidFill>
                            <a:schemeClr val="tx1"/>
                          </a:solidFill>
                          <a:effectLst>
                            <a:outerShdw blurRad="50800" dist="38100" dir="2700000" algn="tl" rotWithShape="0">
                              <a:prstClr val="black">
                                <a:alpha val="40000"/>
                              </a:prstClr>
                            </a:outerShdw>
                          </a:effectLst>
                          <a:latin typeface="Arial"/>
                        </a:rPr>
                        <a:t>20%</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outerShdw>
                </a:effectLst>
                <a:latin typeface="Arial" charset="0"/>
                <a:cs typeface="+mn-cs"/>
              </a:rPr>
              <a:t>Australian Salt </a:t>
            </a:r>
            <a:r>
              <a:rPr lang="en-GB" sz="2600" b="1" dirty="0">
                <a:effectLst>
                  <a:outerShdw blurRad="38100" dist="50800" dir="2700000" algn="tl" rotWithShape="0">
                    <a:srgbClr val="000000"/>
                  </a:outerShdw>
                </a:effectLst>
                <a:latin typeface="Arial" charset="0"/>
                <a:cs typeface="+mn-cs"/>
              </a:rPr>
              <a:t>Stockpiles in February 2009</a:t>
            </a:r>
          </a:p>
        </p:txBody>
      </p:sp>
      <p:sp>
        <p:nvSpPr>
          <p:cNvPr id="9" name="Text Box 11"/>
          <p:cNvSpPr txBox="1">
            <a:spLocks noChangeArrowheads="1"/>
          </p:cNvSpPr>
          <p:nvPr/>
        </p:nvSpPr>
        <p:spPr bwMode="auto">
          <a:xfrm>
            <a:off x="8143875" y="6072188"/>
            <a:ext cx="857250"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4100"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742237" cy="492125"/>
          </a:xfrm>
          <a:prstGeom prst="rect">
            <a:avLst/>
          </a:prstGeom>
          <a:noFill/>
          <a:ln w="9525">
            <a:noFill/>
            <a:miter lim="800000"/>
            <a:headEnd/>
            <a:tailEnd/>
          </a:ln>
        </p:spPr>
        <p:txBody>
          <a:bodyPr>
            <a:spAutoFit/>
          </a:bodyPr>
          <a:lstStyle/>
          <a:p>
            <a:pPr>
              <a:spcBef>
                <a:spcPct val="50000"/>
              </a:spcBef>
              <a:defRPr/>
            </a:pPr>
            <a:r>
              <a:rPr lang="en-GB" sz="2600" b="1" dirty="0" smtClean="0">
                <a:effectLst>
                  <a:outerShdw blurRad="50800" dist="50800" dir="2700000" algn="tl" rotWithShape="0">
                    <a:prstClr val="black"/>
                  </a:outerShdw>
                </a:effectLst>
                <a:latin typeface="Arial" charset="0"/>
                <a:cs typeface="+mn-cs"/>
              </a:rPr>
              <a:t>Flight </a:t>
            </a:r>
            <a:r>
              <a:rPr lang="en-GB" sz="2600" b="1" dirty="0">
                <a:effectLst>
                  <a:outerShdw blurRad="50800" dist="50800" dir="2700000" algn="tl" rotWithShape="0">
                    <a:prstClr val="black"/>
                  </a:outerShdw>
                </a:effectLst>
                <a:latin typeface="Arial" charset="0"/>
                <a:cs typeface="+mn-cs"/>
              </a:rPr>
              <a:t>over Australian Saltfields</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rcRect l="17691" t="7273" b="19534"/>
          <a:stretch>
            <a:fillRect/>
          </a:stretch>
        </p:blipFill>
        <p:spPr>
          <a:xfrm>
            <a:off x="1214438" y="2076450"/>
            <a:ext cx="5383212" cy="3852863"/>
          </a:xfrm>
          <a:prstGeom prst="rect">
            <a:avLst/>
          </a:prstGeom>
          <a:ln w="6350">
            <a:solidFill>
              <a:schemeClr val="tx2">
                <a:lumMod val="10000"/>
              </a:schemeClr>
            </a:solidFill>
          </a:ln>
          <a:effectLst>
            <a:outerShdw blurRad="50800" dist="38100" dir="2700000" algn="tl" rotWithShape="0">
              <a:schemeClr val="accent4">
                <a:lumMod val="10000"/>
                <a:alpha val="40000"/>
              </a:schemeClr>
            </a:outerShdw>
          </a:effectLst>
        </p:spPr>
      </p:pic>
      <p:sp>
        <p:nvSpPr>
          <p:cNvPr id="8200" name="Text Box 11"/>
          <p:cNvSpPr txBox="1">
            <a:spLocks noChangeArrowheads="1"/>
          </p:cNvSpPr>
          <p:nvPr/>
        </p:nvSpPr>
        <p:spPr bwMode="auto">
          <a:xfrm>
            <a:off x="5929313"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GOOGLE EARTH</a:t>
            </a:r>
          </a:p>
        </p:txBody>
      </p:sp>
      <p:sp>
        <p:nvSpPr>
          <p:cNvPr id="9" name="Text Box 86"/>
          <p:cNvSpPr txBox="1">
            <a:spLocks noChangeArrowheads="1"/>
          </p:cNvSpPr>
          <p:nvPr/>
        </p:nvSpPr>
        <p:spPr bwMode="auto">
          <a:xfrm>
            <a:off x="6638486" y="4967097"/>
            <a:ext cx="2500312" cy="954107"/>
          </a:xfrm>
          <a:prstGeom prst="rect">
            <a:avLst/>
          </a:prstGeom>
          <a:noFill/>
          <a:ln w="9525">
            <a:noFill/>
            <a:miter lim="800000"/>
            <a:headEnd/>
            <a:tailEnd/>
          </a:ln>
          <a:effectLst/>
        </p:spPr>
        <p:txBody>
          <a:bodyPr>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Salt </a:t>
            </a:r>
            <a:r>
              <a:rPr lang="en-GB" sz="1400" dirty="0">
                <a:effectLst>
                  <a:outerShdw blurRad="50800" dist="50800" dir="2700000" algn="tl">
                    <a:srgbClr val="000000"/>
                  </a:outerShdw>
                </a:effectLst>
                <a:latin typeface="Arial" charset="0"/>
                <a:cs typeface="+mn-cs"/>
              </a:rPr>
              <a:t>Partners flew over some of the world largest solar saltfields. Isabella Sedivy was shooting pictures.</a:t>
            </a:r>
          </a:p>
        </p:txBody>
      </p:sp>
      <p:pic>
        <p:nvPicPr>
          <p:cNvPr id="11" name="Picture 10" descr="Isabella_0141.jpg"/>
          <p:cNvPicPr>
            <a:picLocks noChangeAspect="1"/>
          </p:cNvPicPr>
          <p:nvPr/>
        </p:nvPicPr>
        <p:blipFill>
          <a:blip r:embed="rId4"/>
          <a:stretch>
            <a:fillRect/>
          </a:stretch>
        </p:blipFill>
        <p:spPr>
          <a:xfrm>
            <a:off x="5072063" y="2286000"/>
            <a:ext cx="3756025" cy="2428875"/>
          </a:xfrm>
          <a:prstGeom prst="rect">
            <a:avLst/>
          </a:prstGeom>
          <a:ln w="3175">
            <a:solidFill>
              <a:schemeClr val="tx2">
                <a:lumMod val="10000"/>
              </a:schemeClr>
            </a:soli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596900"/>
          </a:xfrm>
        </p:spPr>
        <p:txBody>
          <a:bodyPr anchor="t"/>
          <a:lstStyle/>
          <a:p>
            <a:pPr eaLnBrk="1" hangingPunct="1"/>
            <a:r>
              <a:rPr lang="en-GB" sz="3200" dirty="0" smtClean="0">
                <a:latin typeface="Arial Black" pitchFamily="34" charset="0"/>
              </a:rPr>
              <a:t>Salt Partners</a:t>
            </a:r>
            <a:endParaRPr lang="en-GB" sz="3200" dirty="0" smtClean="0"/>
          </a:p>
        </p:txBody>
      </p:sp>
      <p:graphicFrame>
        <p:nvGraphicFramePr>
          <p:cNvPr id="61492" name="Group 52"/>
          <p:cNvGraphicFramePr>
            <a:graphicFrameLocks noGrp="1"/>
          </p:cNvGraphicFramePr>
          <p:nvPr/>
        </p:nvGraphicFramePr>
        <p:xfrm>
          <a:off x="1214414" y="2428868"/>
          <a:ext cx="7572428" cy="2598942"/>
        </p:xfrm>
        <a:graphic>
          <a:graphicData uri="http://schemas.openxmlformats.org/drawingml/2006/table">
            <a:tbl>
              <a:tblPr>
                <a:effectLst>
                  <a:outerShdw blurRad="50800" dist="38100" dir="2700000" algn="tl" rotWithShape="0">
                    <a:prstClr val="black">
                      <a:alpha val="40000"/>
                    </a:prstClr>
                  </a:outerShdw>
                </a:effectLst>
              </a:tblPr>
              <a:tblGrid>
                <a:gridCol w="1571636"/>
                <a:gridCol w="2357454"/>
                <a:gridCol w="2357454"/>
                <a:gridCol w="1285884"/>
              </a:tblGrid>
              <a:tr h="357190">
                <a:tc>
                  <a:txBody>
                    <a:bodyPr/>
                    <a:lstStyle/>
                    <a:p>
                      <a:pPr algn="l"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 Producer</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Production Capacity</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Stockpiling Capacity</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Percent</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algn="l" fontAlgn="b"/>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a:t>
                      </a:r>
                      <a:r>
                        <a:rPr lang="en-GB" sz="1400" b="0" i="0" u="none" strike="noStrike" dirty="0" smtClean="0">
                          <a:solidFill>
                            <a:schemeClr val="tx1"/>
                          </a:solidFill>
                          <a:effectLst>
                            <a:outerShdw blurRad="50800" dist="38100" dir="2700000" algn="tl" rotWithShape="0">
                              <a:prstClr val="black">
                                <a:alpha val="40000"/>
                              </a:prstClr>
                            </a:outerShdw>
                          </a:effectLst>
                          <a:latin typeface="Arial"/>
                        </a:rPr>
                        <a:t>t/y)</a:t>
                      </a:r>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(t)</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14">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Shark Bay</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2’200’000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275’000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13%</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2">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Onslow</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2’500’000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653’000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26%</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McLeod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2’300’000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1’787’000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78%</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555">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Dampier</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4’000’000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2’635’000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66%</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875">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Port Headland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3’500’000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1’384’000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40%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l" fontAlgn="b"/>
                      <a:r>
                        <a:rPr lang="en-GB" sz="2000" b="1" i="0" u="none" strike="noStrike" dirty="0">
                          <a:solidFill>
                            <a:schemeClr val="tx1"/>
                          </a:solidFill>
                          <a:effectLst>
                            <a:outerShdw blurRad="50800" dist="38100" dir="2700000" algn="tl" rotWithShape="0">
                              <a:prstClr val="black">
                                <a:alpha val="40000"/>
                              </a:prstClr>
                            </a:outerShdw>
                          </a:effectLst>
                          <a:latin typeface="Arial"/>
                        </a:rPr>
                        <a:t>Total</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14’500’000</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6’734’000</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46%</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4"/>
          <p:cNvSpPr txBox="1">
            <a:spLocks noChangeArrowheads="1"/>
          </p:cNvSpPr>
          <p:nvPr/>
        </p:nvSpPr>
        <p:spPr bwMode="auto">
          <a:xfrm>
            <a:off x="1143000" y="857250"/>
            <a:ext cx="5572125" cy="830263"/>
          </a:xfrm>
          <a:prstGeom prst="rect">
            <a:avLst/>
          </a:prstGeom>
          <a:noFill/>
          <a:ln w="9525">
            <a:noFill/>
            <a:miter lim="800000"/>
            <a:headEnd/>
            <a:tailEnd/>
          </a:ln>
        </p:spPr>
        <p:txBody>
          <a:bodyPr>
            <a:spAutoFit/>
          </a:bodyPr>
          <a:lstStyle/>
          <a:p>
            <a:pPr>
              <a:spcBef>
                <a:spcPct val="50000"/>
              </a:spcBef>
              <a:defRPr/>
            </a:pPr>
            <a:r>
              <a:rPr lang="en-GB" sz="2400" b="1" dirty="0">
                <a:effectLst>
                  <a:outerShdw blurRad="38100" dist="50800" dir="2700000" algn="tl" rotWithShape="0">
                    <a:srgbClr val="000000"/>
                  </a:outerShdw>
                </a:effectLst>
                <a:latin typeface="Arial" charset="0"/>
                <a:cs typeface="+mn-cs"/>
              </a:rPr>
              <a:t>Australian Salt Production Capacity and Design Stockpiling Capacity</a:t>
            </a:r>
          </a:p>
        </p:txBody>
      </p:sp>
      <p:sp>
        <p:nvSpPr>
          <p:cNvPr id="9" name="Text Box 11"/>
          <p:cNvSpPr txBox="1">
            <a:spLocks noChangeArrowheads="1"/>
          </p:cNvSpPr>
          <p:nvPr/>
        </p:nvSpPr>
        <p:spPr bwMode="auto">
          <a:xfrm>
            <a:off x="8143875" y="5072063"/>
            <a:ext cx="857250"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596900"/>
          </a:xfrm>
        </p:spPr>
        <p:txBody>
          <a:bodyPr anchor="t"/>
          <a:lstStyle/>
          <a:p>
            <a:pPr eaLnBrk="1" hangingPunct="1"/>
            <a:r>
              <a:rPr lang="en-GB" sz="3200" dirty="0" smtClean="0">
                <a:latin typeface="Arial Black" pitchFamily="34" charset="0"/>
              </a:rPr>
              <a:t>Salt Partners</a:t>
            </a:r>
            <a:endParaRPr lang="en-GB" sz="3200" dirty="0" smtClean="0"/>
          </a:p>
        </p:txBody>
      </p:sp>
      <p:graphicFrame>
        <p:nvGraphicFramePr>
          <p:cNvPr id="61492" name="Group 52"/>
          <p:cNvGraphicFramePr>
            <a:graphicFrameLocks noGrp="1"/>
          </p:cNvGraphicFramePr>
          <p:nvPr/>
        </p:nvGraphicFramePr>
        <p:xfrm>
          <a:off x="1214414" y="2428868"/>
          <a:ext cx="7572428" cy="2598942"/>
        </p:xfrm>
        <a:graphic>
          <a:graphicData uri="http://schemas.openxmlformats.org/drawingml/2006/table">
            <a:tbl>
              <a:tblPr>
                <a:effectLst>
                  <a:outerShdw blurRad="50800" dist="38100" dir="2700000" algn="tl" rotWithShape="0">
                    <a:prstClr val="black">
                      <a:alpha val="40000"/>
                    </a:prstClr>
                  </a:outerShdw>
                </a:effectLst>
              </a:tblPr>
              <a:tblGrid>
                <a:gridCol w="1571636"/>
                <a:gridCol w="2357454"/>
                <a:gridCol w="2357454"/>
                <a:gridCol w="1285884"/>
              </a:tblGrid>
              <a:tr h="357190">
                <a:tc>
                  <a:txBody>
                    <a:bodyPr/>
                    <a:lstStyle/>
                    <a:p>
                      <a:pPr algn="l"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 Producer</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Production Capacity</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 on Stockpile</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Percent</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algn="l" fontAlgn="b"/>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a:t>
                      </a:r>
                      <a:r>
                        <a:rPr lang="en-GB" sz="1400" b="0" i="0" u="none" strike="noStrike" dirty="0" smtClean="0">
                          <a:solidFill>
                            <a:schemeClr val="tx1"/>
                          </a:solidFill>
                          <a:effectLst>
                            <a:outerShdw blurRad="50800" dist="38100" dir="2700000" algn="tl" rotWithShape="0">
                              <a:prstClr val="black">
                                <a:alpha val="40000"/>
                              </a:prstClr>
                            </a:outerShdw>
                          </a:effectLst>
                          <a:latin typeface="Arial"/>
                        </a:rPr>
                        <a:t>t/y)</a:t>
                      </a:r>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(t)</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a:t>
                      </a: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14">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Shark Bay</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2’200’000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133’000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6%</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2">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Onslow</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2’500’000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McLeod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2’300’000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187’000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8%</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555">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Dampier</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4’000’000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264’000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7%</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875">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Port Headland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3’500’000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765’000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algn="l" fontAlgn="b"/>
                      <a:r>
                        <a:rPr lang="en-GB" sz="2000" b="1" i="0" u="none" strike="noStrike" dirty="0">
                          <a:solidFill>
                            <a:schemeClr val="tx1"/>
                          </a:solidFill>
                          <a:effectLst>
                            <a:outerShdw blurRad="50800" dist="38100" dir="2700000" algn="tl" rotWithShape="0">
                              <a:prstClr val="black">
                                <a:alpha val="40000"/>
                              </a:prstClr>
                            </a:outerShdw>
                          </a:effectLst>
                          <a:latin typeface="Arial"/>
                        </a:rPr>
                        <a:t>Total</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14’500’000</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1’352’000</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2000" b="1" i="0" u="none" strike="noStrike" dirty="0" smtClean="0">
                          <a:solidFill>
                            <a:schemeClr val="tx1"/>
                          </a:solidFill>
                          <a:effectLst>
                            <a:outerShdw blurRad="50800" dist="38100" dir="2700000" algn="tl" rotWithShape="0">
                              <a:prstClr val="black">
                                <a:alpha val="40000"/>
                              </a:prstClr>
                            </a:outerShdw>
                          </a:effectLst>
                          <a:latin typeface="Arial"/>
                        </a:rPr>
                        <a:t>9%</a:t>
                      </a:r>
                      <a:endParaRPr lang="en-GB" sz="20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4"/>
          <p:cNvSpPr txBox="1">
            <a:spLocks noChangeArrowheads="1"/>
          </p:cNvSpPr>
          <p:nvPr/>
        </p:nvSpPr>
        <p:spPr bwMode="auto">
          <a:xfrm>
            <a:off x="1143000" y="857250"/>
            <a:ext cx="5786438" cy="830263"/>
          </a:xfrm>
          <a:prstGeom prst="rect">
            <a:avLst/>
          </a:prstGeom>
          <a:noFill/>
          <a:ln w="9525">
            <a:noFill/>
            <a:miter lim="800000"/>
            <a:headEnd/>
            <a:tailEnd/>
          </a:ln>
        </p:spPr>
        <p:txBody>
          <a:bodyPr>
            <a:spAutoFit/>
          </a:bodyPr>
          <a:lstStyle/>
          <a:p>
            <a:pPr>
              <a:spcBef>
                <a:spcPct val="50000"/>
              </a:spcBef>
              <a:defRPr/>
            </a:pPr>
            <a:r>
              <a:rPr lang="en-GB" sz="2400" b="1" dirty="0">
                <a:effectLst>
                  <a:outerShdw blurRad="38100" dist="50800" dir="2700000" algn="tl" rotWithShape="0">
                    <a:srgbClr val="000000"/>
                  </a:outerShdw>
                </a:effectLst>
                <a:latin typeface="Arial" charset="0"/>
                <a:cs typeface="+mn-cs"/>
              </a:rPr>
              <a:t>Australian Salt Production Capacity and Salt on Stockpile</a:t>
            </a:r>
          </a:p>
        </p:txBody>
      </p:sp>
      <p:sp>
        <p:nvSpPr>
          <p:cNvPr id="9" name="Text Box 11"/>
          <p:cNvSpPr txBox="1">
            <a:spLocks noChangeArrowheads="1"/>
          </p:cNvSpPr>
          <p:nvPr/>
        </p:nvSpPr>
        <p:spPr bwMode="auto">
          <a:xfrm>
            <a:off x="8072438" y="5072063"/>
            <a:ext cx="857250"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19460"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800" b="1" dirty="0">
                <a:effectLst>
                  <a:outerShdw blurRad="38100" dist="38100" dir="2700000" algn="tl">
                    <a:srgbClr val="000000"/>
                  </a:outerShdw>
                </a:effectLst>
                <a:latin typeface="Arial" charset="0"/>
              </a:rPr>
              <a:t>Drip-off Belts</a:t>
            </a:r>
            <a:endParaRPr lang="en-GB" sz="2600" b="1" dirty="0">
              <a:effectLst>
                <a:outerShdw blurRad="38100" dist="38100" dir="2700000" algn="tl">
                  <a:srgbClr val="000000"/>
                </a:outerShdw>
              </a:effectLst>
              <a:latin typeface="Arial" charset="0"/>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stretch>
            <a:fillRect/>
          </a:stretch>
        </p:blipFill>
        <p:spPr>
          <a:xfrm>
            <a:off x="1214438" y="2162175"/>
            <a:ext cx="6022975" cy="3767138"/>
          </a:xfrm>
          <a:prstGeom prst="rect">
            <a:avLst/>
          </a:prstGeom>
          <a:ln w="3175">
            <a:solidFill>
              <a:schemeClr val="tx2">
                <a:lumMod val="10000"/>
              </a:schemeClr>
            </a:solidFill>
          </a:ln>
          <a:effectLst>
            <a:outerShdw blurRad="50800" dist="50800" dir="2700000" algn="tl" rotWithShape="0">
              <a:schemeClr val="accent4">
                <a:lumMod val="10000"/>
                <a:alpha val="79000"/>
              </a:schemeClr>
            </a:outerShdw>
          </a:effectLst>
        </p:spPr>
      </p:pic>
      <p:sp>
        <p:nvSpPr>
          <p:cNvPr id="8200" name="Text Box 11"/>
          <p:cNvSpPr txBox="1">
            <a:spLocks noChangeArrowheads="1"/>
          </p:cNvSpPr>
          <p:nvPr/>
        </p:nvSpPr>
        <p:spPr bwMode="auto">
          <a:xfrm>
            <a:off x="6643688"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4357688"/>
            <a:ext cx="1857375" cy="16002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Most Australian wash plants employ drip-off belts. This picture shows that at the end of such belt, the salt is still dripping wet.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048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800" b="1" dirty="0">
                <a:effectLst>
                  <a:outerShdw blurRad="38100" dist="38100" dir="2700000" algn="tl">
                    <a:srgbClr val="000000"/>
                  </a:outerShdw>
                </a:effectLst>
                <a:latin typeface="Arial" charset="0"/>
              </a:rPr>
              <a:t>Salt Drying on Stockpiles</a:t>
            </a:r>
            <a:endParaRPr lang="en-GB" sz="2600" b="1" dirty="0">
              <a:effectLst>
                <a:outerShdw blurRad="38100" dist="38100" dir="2700000" algn="tl">
                  <a:srgbClr val="000000"/>
                </a:outerShdw>
              </a:effectLst>
              <a:latin typeface="Arial" charset="0"/>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stretch>
            <a:fillRect/>
          </a:stretch>
        </p:blipFill>
        <p:spPr>
          <a:xfrm>
            <a:off x="1214438" y="2162175"/>
            <a:ext cx="6034087" cy="3767138"/>
          </a:xfrm>
          <a:prstGeom prst="rect">
            <a:avLst/>
          </a:prstGeom>
          <a:ln w="3175">
            <a:solidFill>
              <a:schemeClr val="tx2">
                <a:lumMod val="10000"/>
              </a:schemeClr>
            </a:solidFill>
          </a:ln>
          <a:effectLst>
            <a:outerShdw blurRad="50800" dist="50800" dir="2700000" algn="tl" rotWithShape="0">
              <a:schemeClr val="accent4">
                <a:lumMod val="10000"/>
                <a:alpha val="79000"/>
              </a:schemeClr>
            </a:outerShdw>
          </a:effectLst>
        </p:spPr>
      </p:pic>
      <p:sp>
        <p:nvSpPr>
          <p:cNvPr id="8200" name="Text Box 11"/>
          <p:cNvSpPr txBox="1">
            <a:spLocks noChangeArrowheads="1"/>
          </p:cNvSpPr>
          <p:nvPr/>
        </p:nvSpPr>
        <p:spPr bwMode="auto">
          <a:xfrm>
            <a:off x="6643688"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4572000"/>
            <a:ext cx="1857375" cy="13843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Drip-dried salt is wet when stockpiled. The brine flows slowly to the ground and out of the stockpile (see bottom left).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1508"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800" b="1" dirty="0">
                <a:effectLst>
                  <a:outerShdw blurRad="38100" dist="38100" dir="2700000" algn="tl">
                    <a:srgbClr val="000000"/>
                  </a:outerShdw>
                </a:effectLst>
                <a:latin typeface="Arial" charset="0"/>
              </a:rPr>
              <a:t>Salt on Stockpile, Humidity vs. Time</a:t>
            </a:r>
            <a:endParaRPr lang="en-GB" sz="2600" b="1" dirty="0">
              <a:effectLst>
                <a:outerShdw blurRad="38100" dist="38100" dir="2700000" algn="tl">
                  <a:srgbClr val="000000"/>
                </a:outerShdw>
              </a:effectLst>
              <a:latin typeface="Arial" charset="0"/>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200" name="Text Box 11"/>
          <p:cNvSpPr txBox="1">
            <a:spLocks noChangeArrowheads="1"/>
          </p:cNvSpPr>
          <p:nvPr/>
        </p:nvSpPr>
        <p:spPr bwMode="auto">
          <a:xfrm>
            <a:off x="6643688"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2428875"/>
            <a:ext cx="1857375" cy="3540125"/>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Magnesium salts are hygroscopic.  They absorb moisture from the air. The brine  so formed dilutes the magnesium. As long as the salt is more than 3% humid, the brine flows with the magnesium out of the stockpile. After the magnesium is removed, the salt can dry up. The drying process takes about 3 months.</a:t>
            </a:r>
          </a:p>
        </p:txBody>
      </p:sp>
      <p:pic>
        <p:nvPicPr>
          <p:cNvPr id="10" name="Picture 9" descr="3415_Stockpiles_Humidity.jpg"/>
          <p:cNvPicPr>
            <a:picLocks noChangeAspect="1"/>
          </p:cNvPicPr>
          <p:nvPr/>
        </p:nvPicPr>
        <p:blipFill>
          <a:blip r:embed="rId3"/>
          <a:srcRect l="7031" t="9943" r="7031" b="10511"/>
          <a:stretch>
            <a:fillRect/>
          </a:stretch>
        </p:blipFill>
        <p:spPr>
          <a:xfrm>
            <a:off x="1285875" y="2071688"/>
            <a:ext cx="5962650" cy="3857625"/>
          </a:xfrm>
          <a:prstGeom prst="rect">
            <a:avLst/>
          </a:prstGeom>
          <a:ln w="3175">
            <a:solidFill>
              <a:schemeClr val="tx2">
                <a:lumMod val="10000"/>
              </a:schemeClr>
            </a:solidFill>
          </a:ln>
          <a:effectLst>
            <a:outerShdw blurRad="50800" dist="50800" dir="2700000" algn="tl" rotWithShape="0">
              <a:prstClr val="black">
                <a:alpha val="79000"/>
              </a:prst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graphicFrame>
        <p:nvGraphicFramePr>
          <p:cNvPr id="61492" name="Group 52"/>
          <p:cNvGraphicFramePr>
            <a:graphicFrameLocks noGrp="1"/>
          </p:cNvGraphicFramePr>
          <p:nvPr/>
        </p:nvGraphicFramePr>
        <p:xfrm>
          <a:off x="1214414" y="3643314"/>
          <a:ext cx="7643866" cy="2311719"/>
        </p:xfrm>
        <a:graphic>
          <a:graphicData uri="http://schemas.openxmlformats.org/drawingml/2006/table">
            <a:tbl>
              <a:tblPr>
                <a:effectLst>
                  <a:outerShdw blurRad="50800" dist="38100" dir="2700000" algn="tl" rotWithShape="0">
                    <a:prstClr val="black">
                      <a:alpha val="40000"/>
                    </a:prstClr>
                  </a:outerShdw>
                </a:effectLst>
              </a:tblPr>
              <a:tblGrid>
                <a:gridCol w="1785950"/>
                <a:gridCol w="1928826"/>
                <a:gridCol w="2143140"/>
                <a:gridCol w="1785950"/>
              </a:tblGrid>
              <a:tr h="571504">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Washing with sea water</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dirty="0" smtClean="0">
                          <a:effectLst>
                            <a:outerShdw blurRad="38100" dist="38100" dir="2700000" algn="tl">
                              <a:srgbClr val="000000"/>
                            </a:outerShdw>
                          </a:effectLst>
                          <a:latin typeface="Arial" charset="0"/>
                        </a:rPr>
                        <a:t>Magnesium in 10% humid salt </a:t>
                      </a:r>
                      <a:endParaRPr lang="en-GB" sz="1800" b="1" noProof="0" dirty="0">
                        <a:effectLst>
                          <a:outerShdw blurRad="38100" dist="38100" dir="2700000" algn="tl">
                            <a:srgbClr val="000000">
                              <a:alpha val="43137"/>
                            </a:srgbClr>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dirty="0" smtClean="0">
                          <a:effectLst>
                            <a:outerShdw blurRad="38100" dist="38100" dir="2700000" algn="tl">
                              <a:srgbClr val="000000"/>
                            </a:outerShdw>
                          </a:effectLst>
                          <a:latin typeface="Arial" charset="0"/>
                        </a:rPr>
                        <a:t>Magnesium in</a:t>
                      </a:r>
                    </a:p>
                    <a:p>
                      <a:pPr algn="ctr">
                        <a:spcAft>
                          <a:spcPts val="0"/>
                        </a:spcAft>
                      </a:pPr>
                      <a:r>
                        <a:rPr lang="en-GB" sz="1800" b="1" dirty="0" smtClean="0">
                          <a:effectLst>
                            <a:outerShdw blurRad="38100" dist="38100" dir="2700000" algn="tl">
                              <a:srgbClr val="000000"/>
                            </a:outerShdw>
                          </a:effectLst>
                          <a:latin typeface="Arial" charset="0"/>
                        </a:rPr>
                        <a:t>2.5% humid salt </a:t>
                      </a:r>
                      <a:endParaRPr lang="en-GB" sz="1800" b="1" noProof="0" dirty="0">
                        <a:effectLst>
                          <a:outerShdw blurRad="38100" dist="38100" dir="2700000" algn="tl">
                            <a:srgbClr val="000000">
                              <a:alpha val="43137"/>
                            </a:srgbClr>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Salt losses by dissolution</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algn="ctr">
                        <a:spcAft>
                          <a:spcPts val="0"/>
                        </a:spcAft>
                      </a:pPr>
                      <a:r>
                        <a:rPr lang="en-GB" sz="1800" b="0" kern="1200" noProof="0" dirty="0" smtClean="0">
                          <a:solidFill>
                            <a:schemeClr val="tx1"/>
                          </a:solidFill>
                          <a:effectLst>
                            <a:outerShdw blurRad="38100" dist="38100" dir="2700000" algn="tl">
                              <a:srgbClr val="000000"/>
                            </a:outerShdw>
                          </a:effectLst>
                          <a:latin typeface="Arial" charset="0"/>
                          <a:ea typeface="+mn-ea"/>
                          <a:cs typeface="+mn-cs"/>
                        </a:rPr>
                        <a:t>(l/t of salt)</a:t>
                      </a:r>
                      <a:endParaRPr lang="en-GB" sz="1800" b="0"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de-CH" sz="1800" b="0" kern="1200" noProof="0" dirty="0" smtClean="0">
                          <a:solidFill>
                            <a:schemeClr val="tx1"/>
                          </a:solidFill>
                          <a:effectLst>
                            <a:outerShdw blurRad="38100" dist="38100" dir="2700000" algn="tl">
                              <a:srgbClr val="000000"/>
                            </a:outerShdw>
                          </a:effectLst>
                          <a:latin typeface="Arial" charset="0"/>
                          <a:ea typeface="+mn-ea"/>
                          <a:cs typeface="+mn-cs"/>
                        </a:rPr>
                        <a:t>(%)</a:t>
                      </a:r>
                      <a:endParaRPr lang="en-GB" sz="1800" b="0"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de-CH" sz="1800" b="0" kern="1200" noProof="0" dirty="0" smtClean="0">
                          <a:solidFill>
                            <a:schemeClr val="tx1"/>
                          </a:solidFill>
                          <a:effectLst>
                            <a:outerShdw blurRad="38100" dist="38100" dir="2700000" algn="tl">
                              <a:srgbClr val="000000"/>
                            </a:outerShdw>
                          </a:effectLst>
                          <a:latin typeface="Arial" charset="0"/>
                          <a:ea typeface="+mn-ea"/>
                          <a:cs typeface="+mn-cs"/>
                        </a:rPr>
                        <a:t>(%)</a:t>
                      </a:r>
                      <a:endParaRPr lang="en-GB" sz="1800" b="0"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800" b="0" kern="1200" noProof="0" dirty="0" smtClean="0">
                          <a:solidFill>
                            <a:schemeClr val="tx1"/>
                          </a:solidFill>
                          <a:effectLst>
                            <a:outerShdw blurRad="38100" dist="38100" dir="2700000" algn="tl">
                              <a:srgbClr val="000000"/>
                            </a:outerShdw>
                          </a:effectLst>
                          <a:latin typeface="Arial" charset="0"/>
                          <a:ea typeface="+mn-ea"/>
                          <a:cs typeface="+mn-cs"/>
                        </a:rPr>
                        <a:t>(%)</a:t>
                      </a:r>
                      <a:endParaRPr lang="en-GB" sz="1800" b="0" kern="1200" noProof="0" dirty="0" smtClean="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lvl="0"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100</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0.139</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0.035</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de-CH" sz="1800" b="1" kern="1200" noProof="0" dirty="0" smtClean="0">
                          <a:solidFill>
                            <a:schemeClr val="tx1"/>
                          </a:solidFill>
                          <a:effectLst>
                            <a:outerShdw blurRad="38100" dist="38100" dir="2700000" algn="tl">
                              <a:srgbClr val="000000"/>
                            </a:outerShdw>
                          </a:effectLst>
                          <a:latin typeface="Arial" charset="0"/>
                          <a:ea typeface="+mn-ea"/>
                          <a:cs typeface="+mn-cs"/>
                        </a:rPr>
                        <a:t>3</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200</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0.097</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0.024</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de-CH" sz="1800" b="1" kern="1200" noProof="0" dirty="0" smtClean="0">
                          <a:solidFill>
                            <a:schemeClr val="tx1"/>
                          </a:solidFill>
                          <a:effectLst>
                            <a:outerShdw blurRad="38100" dist="38100" dir="2700000" algn="tl">
                              <a:srgbClr val="000000"/>
                            </a:outerShdw>
                          </a:effectLst>
                          <a:latin typeface="Arial" charset="0"/>
                          <a:ea typeface="+mn-ea"/>
                          <a:cs typeface="+mn-cs"/>
                        </a:rPr>
                        <a:t>7</a:t>
                      </a: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300</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0.076</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noProof="0" dirty="0" smtClean="0">
                          <a:solidFill>
                            <a:schemeClr val="tx1"/>
                          </a:solidFill>
                          <a:effectLst>
                            <a:outerShdw blurRad="38100" dist="38100" dir="2700000" algn="tl">
                              <a:srgbClr val="000000"/>
                            </a:outerShdw>
                          </a:effectLst>
                          <a:latin typeface="Arial" charset="0"/>
                          <a:ea typeface="+mn-ea"/>
                          <a:cs typeface="+mn-cs"/>
                        </a:rPr>
                        <a:t>0.019</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de-CH" sz="1800" b="1" kern="1200" noProof="0" dirty="0" smtClean="0">
                          <a:solidFill>
                            <a:schemeClr val="tx1"/>
                          </a:solidFill>
                          <a:effectLst>
                            <a:outerShdw blurRad="38100" dist="38100" dir="2700000" algn="tl">
                              <a:srgbClr val="000000"/>
                            </a:outerShdw>
                          </a:effectLst>
                          <a:latin typeface="Arial" charset="0"/>
                          <a:ea typeface="+mn-ea"/>
                          <a:cs typeface="+mn-cs"/>
                        </a:rPr>
                        <a:t>10</a:t>
                      </a:r>
                      <a:endParaRPr lang="en-GB" sz="1800" b="1" kern="1200" noProof="0" dirty="0">
                        <a:solidFill>
                          <a:schemeClr val="tx1"/>
                        </a:solidFill>
                        <a:effectLst>
                          <a:outerShdw blurRad="38100" dist="38100" dir="2700000" algn="tl">
                            <a:srgbClr val="000000"/>
                          </a:outerShdw>
                        </a:effectLst>
                        <a:latin typeface="Arial" charset="0"/>
                        <a:ea typeface="+mn-ea"/>
                        <a:cs typeface="+mn-cs"/>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3"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928688"/>
            <a:ext cx="76708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Residual Magnesium in Salt after Washing</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11"/>
          <p:cNvSpPr txBox="1">
            <a:spLocks noChangeArrowheads="1"/>
          </p:cNvSpPr>
          <p:nvPr/>
        </p:nvSpPr>
        <p:spPr bwMode="auto">
          <a:xfrm>
            <a:off x="8135938" y="6072188"/>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 name="Rectangle 6"/>
          <p:cNvSpPr>
            <a:spLocks noChangeArrowheads="1"/>
          </p:cNvSpPr>
          <p:nvPr/>
        </p:nvSpPr>
        <p:spPr bwMode="auto">
          <a:xfrm>
            <a:off x="1285875" y="2071688"/>
            <a:ext cx="7500938" cy="1323975"/>
          </a:xfrm>
          <a:prstGeom prst="rect">
            <a:avLst/>
          </a:prstGeom>
          <a:noFill/>
          <a:ln w="9525">
            <a:noFill/>
            <a:miter lim="800000"/>
            <a:headEnd/>
            <a:tailEnd/>
          </a:ln>
        </p:spPr>
        <p:txBody>
          <a:bodyPr>
            <a:spAutoFit/>
          </a:bodyPr>
          <a:lstStyle/>
          <a:p>
            <a:pPr>
              <a:buFontTx/>
              <a:buChar char="•"/>
              <a:defRPr/>
            </a:pPr>
            <a:r>
              <a:rPr lang="en-GB" sz="2000" b="1" dirty="0">
                <a:effectLst>
                  <a:outerShdw blurRad="38100" dist="38100" dir="2700000" algn="tl">
                    <a:srgbClr val="000000"/>
                  </a:outerShdw>
                </a:effectLst>
                <a:latin typeface="Arial" charset="0"/>
                <a:cs typeface="+mn-cs"/>
              </a:rPr>
              <a:t> Magnesium in bitterns:				2.64%</a:t>
            </a:r>
          </a:p>
          <a:p>
            <a:pPr>
              <a:buFontTx/>
              <a:buChar char="•"/>
              <a:defRPr/>
            </a:pPr>
            <a:r>
              <a:rPr lang="en-GB" sz="2000" b="1" dirty="0">
                <a:effectLst>
                  <a:outerShdw blurRad="38100" dist="38100" dir="2700000" algn="tl">
                    <a:srgbClr val="000000"/>
                  </a:outerShdw>
                </a:effectLst>
                <a:latin typeface="Arial" charset="0"/>
                <a:cs typeface="+mn-cs"/>
              </a:rPr>
              <a:t> Magnesium in 10% humid salt after harvest:		0.26%</a:t>
            </a:r>
          </a:p>
          <a:p>
            <a:pPr>
              <a:buFontTx/>
              <a:buChar char="•"/>
              <a:defRPr/>
            </a:pPr>
            <a:r>
              <a:rPr lang="en-GB" sz="2000" b="1" dirty="0">
                <a:effectLst>
                  <a:outerShdw blurRad="38100" dist="38100" dir="2700000" algn="tl">
                    <a:srgbClr val="000000"/>
                  </a:outerShdw>
                </a:effectLst>
                <a:latin typeface="Arial" charset="0"/>
                <a:cs typeface="+mn-cs"/>
              </a:rPr>
              <a:t> Magnesium in sea water:				0.14%</a:t>
            </a:r>
          </a:p>
          <a:p>
            <a:pPr>
              <a:buFontTx/>
              <a:buChar char="•"/>
              <a:defRPr/>
            </a:pPr>
            <a:r>
              <a:rPr lang="de-CH" sz="2000" b="1" dirty="0">
                <a:effectLst>
                  <a:outerShdw blurRad="38100" dist="38100" dir="2700000" algn="tl">
                    <a:srgbClr val="000000"/>
                  </a:outerShdw>
                </a:effectLst>
                <a:latin typeface="Arial" charset="0"/>
                <a:cs typeface="+mn-cs"/>
              </a:rPr>
              <a:t> </a:t>
            </a:r>
            <a:r>
              <a:rPr lang="en-GB" sz="2000" b="1" dirty="0">
                <a:effectLst>
                  <a:outerShdw blurRad="38100" dist="38100" dir="2700000" algn="tl">
                    <a:srgbClr val="000000"/>
                  </a:outerShdw>
                </a:effectLst>
                <a:latin typeface="Arial" charset="0"/>
                <a:cs typeface="+mn-cs"/>
              </a:rPr>
              <a:t>Standard magnesium content in salt:		0.02%</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714375"/>
            <a:ext cx="7777162"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23556"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2214563"/>
            <a:ext cx="7742237" cy="954087"/>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Consequences of Insufficient</a:t>
            </a:r>
            <a:br>
              <a:rPr lang="en-GB" sz="2800" b="1" dirty="0">
                <a:effectLst>
                  <a:outerShdw blurRad="63500" dist="38100" dir="2700000" algn="tl" rotWithShape="0">
                    <a:prstClr val="black"/>
                  </a:outerShdw>
                </a:effectLst>
                <a:latin typeface="Arial" charset="0"/>
                <a:cs typeface="+mn-cs"/>
              </a:rPr>
            </a:br>
            <a:r>
              <a:rPr lang="en-GB" sz="2800" b="1" dirty="0">
                <a:effectLst>
                  <a:outerShdw blurRad="63500" dist="38100" dir="2700000" algn="tl" rotWithShape="0">
                    <a:prstClr val="black"/>
                  </a:outerShdw>
                </a:effectLst>
                <a:latin typeface="Arial" charset="0"/>
                <a:cs typeface="+mn-cs"/>
              </a:rPr>
              <a:t>Salt Stock on Stockpile</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3500438"/>
            <a:ext cx="7929562" cy="1277937"/>
          </a:xfrm>
          <a:prstGeom prst="rect">
            <a:avLst/>
          </a:prstGeom>
          <a:noFill/>
          <a:ln w="9525">
            <a:noFill/>
            <a:miter lim="800000"/>
            <a:headEnd/>
            <a:tailEnd/>
          </a:ln>
        </p:spPr>
        <p:txBody>
          <a:bodyPr>
            <a:spAutoFit/>
          </a:bodyPr>
          <a:lstStyle/>
          <a:p>
            <a:pPr>
              <a:buFont typeface="Arial" pitchFamily="34" charset="0"/>
              <a:buChar char="•"/>
              <a:defRPr/>
            </a:pPr>
            <a:r>
              <a:rPr lang="en-GB" sz="2000" b="1" dirty="0">
                <a:effectLst>
                  <a:outerShdw blurRad="38100" dist="38100" dir="2700000" algn="tl">
                    <a:srgbClr val="000000"/>
                  </a:outerShdw>
                </a:effectLst>
                <a:latin typeface="Arial" charset="0"/>
                <a:cs typeface="+mn-cs"/>
              </a:rPr>
              <a:t>  </a:t>
            </a:r>
            <a:r>
              <a:rPr lang="en-GB" sz="1900" b="1" dirty="0">
                <a:effectLst>
                  <a:outerShdw blurRad="38100" dist="38100" dir="2700000" algn="tl">
                    <a:srgbClr val="000000"/>
                  </a:outerShdw>
                </a:effectLst>
                <a:latin typeface="Arial" charset="0"/>
                <a:cs typeface="+mn-cs"/>
              </a:rPr>
              <a:t>Insufficient reserve to overcome temporary production shortage</a:t>
            </a:r>
          </a:p>
          <a:p>
            <a:pPr>
              <a:buFont typeface="Arial" pitchFamily="34" charset="0"/>
              <a:buChar char="•"/>
              <a:defRPr/>
            </a:pPr>
            <a:r>
              <a:rPr lang="en-GB" sz="1900" b="1" dirty="0">
                <a:effectLst>
                  <a:outerShdw blurRad="38100" dist="38100" dir="2700000" algn="tl">
                    <a:srgbClr val="000000"/>
                  </a:outerShdw>
                </a:effectLst>
                <a:latin typeface="Arial" charset="0"/>
                <a:cs typeface="+mn-cs"/>
              </a:rPr>
              <a:t>  Excessive humidity and magnesium, salt not up to specification</a:t>
            </a:r>
          </a:p>
          <a:p>
            <a:pPr>
              <a:buFont typeface="Arial" pitchFamily="34" charset="0"/>
              <a:buChar char="•"/>
              <a:defRPr/>
            </a:pPr>
            <a:r>
              <a:rPr lang="en-GB" sz="1900" b="1" dirty="0">
                <a:effectLst>
                  <a:outerShdw blurRad="38100" dist="38100" dir="2700000" algn="tl">
                    <a:srgbClr val="000000"/>
                  </a:outerShdw>
                </a:effectLst>
                <a:latin typeface="Arial" charset="0"/>
                <a:cs typeface="+mn-cs"/>
              </a:rPr>
              <a:t>  Higher wash water consumption, thus excessive salt losses</a:t>
            </a:r>
          </a:p>
          <a:p>
            <a:pPr>
              <a:buFont typeface="Arial" pitchFamily="34" charset="0"/>
              <a:buChar char="•"/>
              <a:defRPr/>
            </a:pPr>
            <a:r>
              <a:rPr lang="en-GB" sz="1900" b="1" dirty="0">
                <a:effectLst>
                  <a:outerShdw blurRad="38100" dist="38100" dir="2700000" algn="tl">
                    <a:srgbClr val="000000"/>
                  </a:outerShdw>
                </a:effectLst>
                <a:latin typeface="Arial" charset="0"/>
                <a:cs typeface="+mn-cs"/>
              </a:rPr>
              <a:t>  Reduced production rate</a:t>
            </a:r>
          </a:p>
        </p:txBody>
      </p:sp>
      <p:sp>
        <p:nvSpPr>
          <p:cNvPr id="11" name="Rectangle 10"/>
          <p:cNvSpPr/>
          <p:nvPr/>
        </p:nvSpPr>
        <p:spPr>
          <a:xfrm>
            <a:off x="1285875" y="5072063"/>
            <a:ext cx="7715250" cy="523875"/>
          </a:xfrm>
          <a:prstGeom prst="rect">
            <a:avLst/>
          </a:prstGeom>
        </p:spPr>
        <p:txBody>
          <a:bodyPr>
            <a:spAutoFit/>
          </a:bodyPr>
          <a:lstStyle/>
          <a:p>
            <a:pPr>
              <a:defRPr/>
            </a:pPr>
            <a:r>
              <a:rPr lang="en-GB" sz="2800" b="1" dirty="0">
                <a:effectLst>
                  <a:outerShdw blurRad="63500" dist="38100" dir="2700000" algn="tl" rotWithShape="0">
                    <a:prstClr val="black"/>
                  </a:outerShdw>
                </a:effectLst>
                <a:latin typeface="Arial" charset="0"/>
                <a:cs typeface="+mn-cs"/>
              </a:rPr>
              <a:t>Insufficient Salt Stock is Undesirable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1008063"/>
          </a:xfrm>
        </p:spPr>
        <p:txBody>
          <a:bodyPr/>
          <a:lstStyle/>
          <a:p>
            <a:pPr eaLnBrk="1" hangingPunct="1">
              <a:defRPr/>
            </a:pPr>
            <a:r>
              <a:rPr lang="en-GB" sz="3200" dirty="0" smtClean="0">
                <a:latin typeface="Arial Black" pitchFamily="34" charset="0"/>
              </a:rPr>
              <a:t>Salt Partners</a:t>
            </a:r>
            <a:r>
              <a:rPr lang="en-GB" sz="3200" dirty="0" smtClean="0"/>
              <a:t> </a:t>
            </a:r>
          </a:p>
        </p:txBody>
      </p:sp>
      <p:graphicFrame>
        <p:nvGraphicFramePr>
          <p:cNvPr id="61492" name="Group 52"/>
          <p:cNvGraphicFramePr>
            <a:graphicFrameLocks noGrp="1"/>
          </p:cNvGraphicFramePr>
          <p:nvPr/>
        </p:nvGraphicFramePr>
        <p:xfrm>
          <a:off x="1285852" y="3500438"/>
          <a:ext cx="7058025" cy="2128839"/>
        </p:xfrm>
        <a:graphic>
          <a:graphicData uri="http://schemas.openxmlformats.org/drawingml/2006/table">
            <a:tbl>
              <a:tblPr>
                <a:effectLst>
                  <a:outerShdw blurRad="50800" dist="38100" dir="2700000" algn="tl" rotWithShape="0">
                    <a:prstClr val="black">
                      <a:alpha val="40000"/>
                    </a:prstClr>
                  </a:outerShdw>
                </a:effectLst>
              </a:tblPr>
              <a:tblGrid>
                <a:gridCol w="3529012"/>
                <a:gridCol w="3529013"/>
              </a:tblGrid>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Arial" charset="0"/>
                        </a:rPr>
                        <a:t>Salt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Arial" charset="0"/>
                        </a:rPr>
                        <a:t>World production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Solar salt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100,000,000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Rock salt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80,000,000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Brines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80,000,000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260,000,000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81"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187450" y="2420938"/>
            <a:ext cx="7129463" cy="519112"/>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Salt Production World-wide </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11"/>
          <p:cNvSpPr txBox="1">
            <a:spLocks noChangeArrowheads="1"/>
          </p:cNvSpPr>
          <p:nvPr/>
        </p:nvSpPr>
        <p:spPr bwMode="auto">
          <a:xfrm>
            <a:off x="7643813" y="571500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1008063"/>
          </a:xfrm>
        </p:spPr>
        <p:txBody>
          <a:bodyPr/>
          <a:lstStyle/>
          <a:p>
            <a:pPr eaLnBrk="1" hangingPunct="1">
              <a:defRPr/>
            </a:pPr>
            <a:r>
              <a:rPr lang="en-GB" sz="3200" dirty="0" smtClean="0">
                <a:latin typeface="Arial Black" pitchFamily="34" charset="0"/>
              </a:rPr>
              <a:t>Salt Partners</a:t>
            </a:r>
            <a:r>
              <a:rPr lang="en-GB" sz="3200" dirty="0" smtClean="0"/>
              <a:t> </a:t>
            </a:r>
          </a:p>
        </p:txBody>
      </p:sp>
      <p:graphicFrame>
        <p:nvGraphicFramePr>
          <p:cNvPr id="61492" name="Group 52"/>
          <p:cNvGraphicFramePr>
            <a:graphicFrameLocks noGrp="1"/>
          </p:cNvGraphicFramePr>
          <p:nvPr/>
        </p:nvGraphicFramePr>
        <p:xfrm>
          <a:off x="1285852" y="3143248"/>
          <a:ext cx="7058025" cy="2547939"/>
        </p:xfrm>
        <a:graphic>
          <a:graphicData uri="http://schemas.openxmlformats.org/drawingml/2006/table">
            <a:tbl>
              <a:tblPr>
                <a:effectLst>
                  <a:outerShdw blurRad="50800" dist="38100" dir="2700000" algn="tl" rotWithShape="0">
                    <a:prstClr val="black">
                      <a:alpha val="40000"/>
                    </a:prstClr>
                  </a:outerShdw>
                </a:effectLst>
              </a:tblPr>
              <a:tblGrid>
                <a:gridCol w="3529012"/>
                <a:gridCol w="3529013"/>
              </a:tblGrid>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Arial" charset="0"/>
                        </a:rPr>
                        <a:t>Salt user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1" i="0" u="none" strike="noStrike" cap="none" normalizeH="0" baseline="0" dirty="0" smtClean="0">
                          <a:ln>
                            <a:noFill/>
                          </a:ln>
                          <a:solidFill>
                            <a:schemeClr val="tx1"/>
                          </a:solidFill>
                          <a:effectLst>
                            <a:outerShdw blurRad="38100" dist="38100" dir="2700000" algn="tl">
                              <a:srgbClr val="000000"/>
                            </a:outerShdw>
                          </a:effectLst>
                          <a:latin typeface="Arial" charset="0"/>
                        </a:rPr>
                        <a:t>Salt consumption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Chemical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155,000,000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Food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45,000,000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De-icing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30,000,000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30,000,000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Arial" charset="0"/>
                        </a:rPr>
                        <a:t>260,000,000 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05"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187450" y="2214563"/>
            <a:ext cx="7129463"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Salt Consumption World-wide </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11"/>
          <p:cNvSpPr txBox="1">
            <a:spLocks noChangeArrowheads="1"/>
          </p:cNvSpPr>
          <p:nvPr/>
        </p:nvSpPr>
        <p:spPr bwMode="auto">
          <a:xfrm>
            <a:off x="7643813" y="5786438"/>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6628"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800" b="1" dirty="0">
                <a:effectLst>
                  <a:outerShdw blurRad="38100" dist="38100" dir="2700000" algn="tl">
                    <a:srgbClr val="000000"/>
                  </a:outerShdw>
                </a:effectLst>
                <a:latin typeface="Arial" charset="0"/>
              </a:rPr>
              <a:t>Bulk Salt Trade in Asia-Pacific</a:t>
            </a:r>
            <a:endParaRPr lang="en-GB" sz="2600" b="1" dirty="0">
              <a:effectLst>
                <a:outerShdw blurRad="38100" dist="38100" dir="2700000" algn="tl">
                  <a:srgbClr val="000000"/>
                </a:outerShdw>
              </a:effectLst>
              <a:latin typeface="Arial" charset="0"/>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200" name="Text Box 11"/>
          <p:cNvSpPr txBox="1">
            <a:spLocks noChangeArrowheads="1"/>
          </p:cNvSpPr>
          <p:nvPr/>
        </p:nvSpPr>
        <p:spPr bwMode="auto">
          <a:xfrm>
            <a:off x="8215313" y="6072188"/>
            <a:ext cx="78581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pic>
        <p:nvPicPr>
          <p:cNvPr id="9" name="Picture 8" descr="Asia-America copy1.jpg"/>
          <p:cNvPicPr>
            <a:picLocks noChangeAspect="1"/>
          </p:cNvPicPr>
          <p:nvPr/>
        </p:nvPicPr>
        <p:blipFill>
          <a:blip r:embed="rId3">
            <a:lum bright="10000"/>
          </a:blip>
          <a:srcRect l="952"/>
          <a:stretch>
            <a:fillRect/>
          </a:stretch>
        </p:blipFill>
        <p:spPr>
          <a:xfrm>
            <a:off x="1214438" y="2071688"/>
            <a:ext cx="7643812" cy="3929062"/>
          </a:xfrm>
          <a:prstGeom prst="rect">
            <a:avLst/>
          </a:prstGeom>
          <a:ln w="3175">
            <a:solidFill>
              <a:schemeClr val="tx2">
                <a:lumMod val="10000"/>
              </a:schemeClr>
            </a:solidFill>
          </a:ln>
          <a:effectLst>
            <a:outerShdw blurRad="76200" dist="50800" dir="2700000" algn="tl" rotWithShape="0">
              <a:prstClr val="black"/>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512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Shark Bay Salt</a:t>
            </a:r>
            <a:r>
              <a:rPr lang="en-GB" sz="2600" b="1" dirty="0">
                <a:effectLst>
                  <a:outerShdw blurRad="63500" dist="38100" dir="2700000" algn="tl" rotWithShape="0">
                    <a:prstClr val="black">
                      <a:alpha val="40000"/>
                    </a:prstClr>
                  </a:outerShdw>
                </a:effectLst>
                <a:latin typeface="Arial" charset="0"/>
                <a:cs typeface="+mn-cs"/>
              </a:rPr>
              <a:t> </a:t>
            </a:r>
            <a:r>
              <a:rPr lang="en-GB" sz="2600" b="1" dirty="0">
                <a:effectLst>
                  <a:outerShdw blurRad="63500" dist="38100" dir="2700000" algn="tl" rotWithShape="0">
                    <a:prstClr val="black"/>
                  </a:outerShdw>
                </a:effectLst>
                <a:latin typeface="Arial" charset="0"/>
                <a:cs typeface="+mn-cs"/>
              </a:rPr>
              <a:t>Stockpiles</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tretch>
            <a:fillRect/>
          </a:stretch>
        </p:blipFill>
        <p:spPr>
          <a:xfrm>
            <a:off x="1214438" y="2000250"/>
            <a:ext cx="6072187" cy="3929063"/>
          </a:xfrm>
          <a:prstGeom prst="rect">
            <a:avLst/>
          </a:prstGeom>
          <a:ln w="3175">
            <a:solidFill>
              <a:schemeClr val="tx2">
                <a:lumMod val="10000"/>
              </a:schemeClr>
            </a:solidFill>
          </a:ln>
          <a:effectLst>
            <a:outerShdw blurRad="50800" dist="38100" dir="2700000" algn="tl" rotWithShape="0">
              <a:schemeClr val="accent4">
                <a:lumMod val="10000"/>
                <a:alpha val="82000"/>
              </a:schemeClr>
            </a:outerShdw>
          </a:effectLst>
        </p:spPr>
      </p:pic>
      <p:sp>
        <p:nvSpPr>
          <p:cNvPr id="8200" name="Text Box 11"/>
          <p:cNvSpPr txBox="1">
            <a:spLocks noChangeArrowheads="1"/>
          </p:cNvSpPr>
          <p:nvPr/>
        </p:nvSpPr>
        <p:spPr bwMode="auto">
          <a:xfrm>
            <a:off x="6572250" y="6000750"/>
            <a:ext cx="1008063"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286625" y="4357688"/>
            <a:ext cx="1857375" cy="1600200"/>
          </a:xfrm>
          <a:prstGeom prst="rect">
            <a:avLst/>
          </a:prstGeom>
          <a:noFill/>
          <a:ln w="9525">
            <a:noFill/>
            <a:miter lim="800000"/>
            <a:headEnd/>
            <a:tailEnd/>
          </a:ln>
          <a:effectLst/>
        </p:spPr>
        <p:txBody>
          <a:bodyPr>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The </a:t>
            </a:r>
            <a:r>
              <a:rPr lang="en-GB" sz="1400" dirty="0">
                <a:effectLst>
                  <a:outerShdw blurRad="50800" dist="50800" dir="2700000" algn="tl">
                    <a:srgbClr val="000000"/>
                  </a:outerShdw>
                </a:effectLst>
                <a:latin typeface="Arial" charset="0"/>
                <a:cs typeface="+mn-cs"/>
              </a:rPr>
              <a:t>Shark </a:t>
            </a:r>
            <a:r>
              <a:rPr lang="en-GB" sz="1400" dirty="0" smtClean="0">
                <a:effectLst>
                  <a:outerShdw blurRad="50800" dist="50800" dir="2700000" algn="tl">
                    <a:srgbClr val="000000"/>
                  </a:outerShdw>
                </a:effectLst>
                <a:latin typeface="Arial" charset="0"/>
                <a:cs typeface="+mn-cs"/>
              </a:rPr>
              <a:t>Bay </a:t>
            </a:r>
            <a:r>
              <a:rPr lang="en-GB" sz="1400" dirty="0">
                <a:effectLst>
                  <a:outerShdw blurRad="50800" dist="50800" dir="2700000" algn="tl">
                    <a:srgbClr val="000000"/>
                  </a:outerShdw>
                </a:effectLst>
                <a:latin typeface="Arial" charset="0"/>
                <a:cs typeface="+mn-cs"/>
              </a:rPr>
              <a:t/>
            </a:r>
            <a:br>
              <a:rPr lang="en-GB" sz="1400" dirty="0">
                <a:effectLst>
                  <a:outerShdw blurRad="50800" dist="50800" dir="2700000" algn="tl">
                    <a:srgbClr val="000000"/>
                  </a:outerShdw>
                </a:effectLst>
                <a:latin typeface="Arial" charset="0"/>
                <a:cs typeface="+mn-cs"/>
              </a:rPr>
            </a:br>
            <a:r>
              <a:rPr lang="en-GB" sz="1400" dirty="0" smtClean="0">
                <a:effectLst>
                  <a:outerShdw blurRad="50800" dist="50800" dir="2700000" algn="tl">
                    <a:srgbClr val="000000"/>
                  </a:outerShdw>
                </a:effectLst>
                <a:latin typeface="Arial" charset="0"/>
                <a:cs typeface="+mn-cs"/>
              </a:rPr>
              <a:t>stockpiles </a:t>
            </a:r>
            <a:r>
              <a:rPr lang="en-GB" sz="1400" dirty="0">
                <a:effectLst>
                  <a:outerShdw blurRad="50800" dist="50800" dir="2700000" algn="tl">
                    <a:srgbClr val="000000"/>
                  </a:outerShdw>
                </a:effectLst>
                <a:latin typeface="Arial" charset="0"/>
                <a:cs typeface="+mn-cs"/>
              </a:rPr>
              <a:t>are 200m long and 60m wide. Their design capacity is 250’000 t. They were less than half full. </a:t>
            </a:r>
          </a:p>
        </p:txBody>
      </p:sp>
    </p:spTree>
    <p:extLst>
      <p:ext uri="{BB962C8B-B14F-4D97-AF65-F5344CB8AC3E}">
        <p14:creationId xmlns:p14="http://schemas.microsoft.com/office/powerpoint/2010/main" val="40796558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7652" name="Text Box 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8197" name="Text Box 4"/>
          <p:cNvSpPr txBox="1">
            <a:spLocks noChangeArrowheads="1"/>
          </p:cNvSpPr>
          <p:nvPr/>
        </p:nvSpPr>
        <p:spPr bwMode="auto">
          <a:xfrm>
            <a:off x="1116013" y="1000109"/>
            <a:ext cx="7200900" cy="523220"/>
          </a:xfrm>
          <a:prstGeom prst="rect">
            <a:avLst/>
          </a:prstGeom>
          <a:noFill/>
          <a:ln w="9525">
            <a:noFill/>
            <a:miter lim="800000"/>
            <a:headEnd/>
            <a:tailEnd/>
          </a:ln>
        </p:spPr>
        <p:txBody>
          <a:bodyPr wrap="square">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Largest Salt Imports in Asia-Pacific</a:t>
            </a:r>
            <a:endParaRPr lang="en-GB" sz="2600" b="1" dirty="0">
              <a:effectLst>
                <a:outerShdw blurRad="38100" dist="50800" dir="2700000" algn="tl" rotWithShape="0">
                  <a:srgbClr val="000000">
                    <a:alpha val="43137"/>
                  </a:srgb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8200" name="Text Box 11"/>
          <p:cNvSpPr txBox="1">
            <a:spLocks noChangeArrowheads="1"/>
          </p:cNvSpPr>
          <p:nvPr/>
        </p:nvSpPr>
        <p:spPr bwMode="auto">
          <a:xfrm>
            <a:off x="7000875" y="6072188"/>
            <a:ext cx="642938"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ROSKILL</a:t>
            </a:r>
          </a:p>
        </p:txBody>
      </p:sp>
      <p:sp>
        <p:nvSpPr>
          <p:cNvPr id="12" name="Text Box 86"/>
          <p:cNvSpPr txBox="1">
            <a:spLocks noChangeArrowheads="1"/>
          </p:cNvSpPr>
          <p:nvPr/>
        </p:nvSpPr>
        <p:spPr bwMode="auto">
          <a:xfrm>
            <a:off x="7433963" y="4062527"/>
            <a:ext cx="1714500" cy="2031325"/>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38100" dist="38100" dir="2700000" algn="tl">
                    <a:srgbClr val="000000"/>
                  </a:outerShdw>
                </a:effectLst>
                <a:latin typeface="Arial" charset="0"/>
                <a:cs typeface="+mn-cs"/>
              </a:rPr>
              <a:t>Salt imports </a:t>
            </a:r>
            <a:r>
              <a:rPr lang="en-GB" sz="1400" dirty="0" smtClean="0">
                <a:effectLst>
                  <a:outerShdw blurRad="38100" dist="38100" dir="2700000" algn="tl">
                    <a:srgbClr val="000000"/>
                  </a:outerShdw>
                </a:effectLst>
                <a:latin typeface="Arial" charset="0"/>
                <a:cs typeface="+mn-cs"/>
              </a:rPr>
              <a:t>of </a:t>
            </a:r>
            <a:r>
              <a:rPr lang="en-GB" sz="1400" dirty="0">
                <a:effectLst>
                  <a:outerShdw blurRad="38100" dist="38100" dir="2700000" algn="tl">
                    <a:srgbClr val="000000"/>
                  </a:outerShdw>
                </a:effectLst>
                <a:latin typeface="Arial" charset="0"/>
                <a:cs typeface="+mn-cs"/>
              </a:rPr>
              <a:t>the five largest salt importers in Asia Pacific region. </a:t>
            </a:r>
            <a:r>
              <a:rPr lang="en-GB" sz="1400" dirty="0" smtClean="0">
                <a:effectLst>
                  <a:outerShdw blurRad="38100" dist="38100" dir="2700000" algn="tl">
                    <a:srgbClr val="000000"/>
                  </a:outerShdw>
                </a:effectLst>
                <a:latin typeface="Arial" charset="0"/>
                <a:cs typeface="+mn-cs"/>
              </a:rPr>
              <a:t>Since 2000, these countries </a:t>
            </a:r>
            <a:r>
              <a:rPr lang="en-GB" sz="1400" dirty="0">
                <a:effectLst>
                  <a:outerShdw blurRad="38100" dist="38100" dir="2700000" algn="tl">
                    <a:srgbClr val="000000"/>
                  </a:outerShdw>
                </a:effectLst>
                <a:latin typeface="Arial" charset="0"/>
                <a:cs typeface="+mn-cs"/>
              </a:rPr>
              <a:t>have increased their salt </a:t>
            </a:r>
            <a:r>
              <a:rPr lang="en-GB" sz="1400" dirty="0" smtClean="0">
                <a:effectLst>
                  <a:outerShdw blurRad="38100" dist="38100" dir="2700000" algn="tl">
                    <a:srgbClr val="000000"/>
                  </a:outerShdw>
                </a:effectLst>
                <a:latin typeface="Arial" charset="0"/>
                <a:cs typeface="+mn-cs"/>
              </a:rPr>
              <a:t>imports by average 3.7% per annum.</a:t>
            </a:r>
            <a:endParaRPr lang="en-GB" sz="1400" dirty="0">
              <a:effectLst>
                <a:outerShdw blurRad="38100" dist="38100" dir="2700000" algn="tl">
                  <a:srgbClr val="000000"/>
                </a:outerShdw>
              </a:effectLst>
              <a:latin typeface="Arial" charset="0"/>
              <a:cs typeface="+mn-cs"/>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7571" t="8674" r="5777" b="13109"/>
          <a:stretch/>
        </p:blipFill>
        <p:spPr>
          <a:xfrm>
            <a:off x="1259631" y="2062552"/>
            <a:ext cx="6169869" cy="3938217"/>
          </a:xfrm>
          <a:prstGeom prst="rect">
            <a:avLst/>
          </a:prstGeom>
        </p:spPr>
      </p:pic>
    </p:spTree>
    <p:extLst>
      <p:ext uri="{BB962C8B-B14F-4D97-AF65-F5344CB8AC3E}">
        <p14:creationId xmlns:p14="http://schemas.microsoft.com/office/powerpoint/2010/main" val="31191593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8676" name="Text Box 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8197" name="Text Box 4"/>
          <p:cNvSpPr txBox="1">
            <a:spLocks noChangeArrowheads="1"/>
          </p:cNvSpPr>
          <p:nvPr/>
        </p:nvSpPr>
        <p:spPr bwMode="auto">
          <a:xfrm>
            <a:off x="1116013" y="1000125"/>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Total Salt Imports in Asia-Pacific</a:t>
            </a:r>
            <a:endParaRPr lang="en-GB" sz="2600" b="1" dirty="0">
              <a:effectLst>
                <a:outerShdw blurRad="38100" dist="50800" dir="2700000" algn="tl" rotWithShape="0">
                  <a:srgbClr val="000000">
                    <a:alpha val="43137"/>
                  </a:srgb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8200" name="Text Box 11"/>
          <p:cNvSpPr txBox="1">
            <a:spLocks noChangeArrowheads="1"/>
          </p:cNvSpPr>
          <p:nvPr/>
        </p:nvSpPr>
        <p:spPr bwMode="auto">
          <a:xfrm>
            <a:off x="7000875" y="6072188"/>
            <a:ext cx="642938"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ROSKILL</a:t>
            </a:r>
          </a:p>
        </p:txBody>
      </p:sp>
      <p:sp>
        <p:nvSpPr>
          <p:cNvPr id="12" name="Text Box 86"/>
          <p:cNvSpPr txBox="1">
            <a:spLocks noChangeArrowheads="1"/>
          </p:cNvSpPr>
          <p:nvPr/>
        </p:nvSpPr>
        <p:spPr bwMode="auto">
          <a:xfrm>
            <a:off x="7429500" y="4031660"/>
            <a:ext cx="1714500" cy="2031325"/>
          </a:xfrm>
          <a:prstGeom prst="rect">
            <a:avLst/>
          </a:prstGeom>
          <a:noFill/>
          <a:ln w="9525">
            <a:noFill/>
            <a:miter lim="800000"/>
            <a:headEnd/>
            <a:tailEnd/>
          </a:ln>
          <a:effectLst/>
        </p:spPr>
        <p:txBody>
          <a:bodyPr>
            <a:spAutoFit/>
          </a:bodyPr>
          <a:lstStyle/>
          <a:p>
            <a:pPr>
              <a:spcBef>
                <a:spcPct val="50000"/>
              </a:spcBef>
              <a:defRPr/>
            </a:pPr>
            <a:r>
              <a:rPr lang="en-GB" sz="1400" dirty="0" smtClean="0">
                <a:effectLst>
                  <a:outerShdw blurRad="38100" dist="38100" dir="2700000" algn="tl">
                    <a:srgbClr val="000000"/>
                  </a:outerShdw>
                </a:effectLst>
                <a:latin typeface="Arial" charset="0"/>
                <a:cs typeface="+mn-cs"/>
              </a:rPr>
              <a:t>Since 2000, salt </a:t>
            </a:r>
            <a:r>
              <a:rPr lang="en-GB" sz="1400" dirty="0">
                <a:effectLst>
                  <a:outerShdw blurRad="38100" dist="38100" dir="2700000" algn="tl">
                    <a:srgbClr val="000000"/>
                  </a:outerShdw>
                </a:effectLst>
                <a:latin typeface="Arial" charset="0"/>
                <a:cs typeface="+mn-cs"/>
              </a:rPr>
              <a:t>imports </a:t>
            </a:r>
            <a:r>
              <a:rPr lang="en-GB" sz="1400" dirty="0" smtClean="0">
                <a:effectLst>
                  <a:outerShdw blurRad="38100" dist="38100" dir="2700000" algn="tl">
                    <a:srgbClr val="000000"/>
                  </a:outerShdw>
                </a:effectLst>
                <a:latin typeface="Arial" charset="0"/>
                <a:cs typeface="+mn-cs"/>
              </a:rPr>
              <a:t>of 11 largest salt importers in </a:t>
            </a:r>
            <a:r>
              <a:rPr lang="en-GB" sz="1400" dirty="0">
                <a:effectLst>
                  <a:outerShdw blurRad="38100" dist="38100" dir="2700000" algn="tl">
                    <a:srgbClr val="000000"/>
                  </a:outerShdw>
                </a:effectLst>
                <a:latin typeface="Arial" charset="0"/>
                <a:cs typeface="+mn-cs"/>
              </a:rPr>
              <a:t>Asia Pacific region have risen by </a:t>
            </a:r>
            <a:r>
              <a:rPr lang="en-GB" sz="1400" dirty="0" smtClean="0">
                <a:effectLst>
                  <a:outerShdw blurRad="38100" dist="38100" dir="2700000" algn="tl">
                    <a:srgbClr val="000000"/>
                  </a:outerShdw>
                </a:effectLst>
                <a:latin typeface="Arial" charset="0"/>
                <a:cs typeface="+mn-cs"/>
              </a:rPr>
              <a:t>6.5 </a:t>
            </a:r>
            <a:r>
              <a:rPr lang="en-GB" sz="1400" dirty="0">
                <a:effectLst>
                  <a:outerShdw blurRad="38100" dist="38100" dir="2700000" algn="tl">
                    <a:srgbClr val="000000"/>
                  </a:outerShdw>
                </a:effectLst>
                <a:latin typeface="Arial" charset="0"/>
                <a:cs typeface="+mn-cs"/>
              </a:rPr>
              <a:t>million tonnes, equal to </a:t>
            </a:r>
            <a:r>
              <a:rPr lang="en-GB" sz="1400" dirty="0" smtClean="0">
                <a:effectLst>
                  <a:outerShdw blurRad="38100" dist="38100" dir="2700000" algn="tl">
                    <a:srgbClr val="000000"/>
                  </a:outerShdw>
                </a:effectLst>
                <a:latin typeface="Arial" charset="0"/>
                <a:cs typeface="+mn-cs"/>
              </a:rPr>
              <a:t>45%, </a:t>
            </a:r>
            <a:r>
              <a:rPr lang="en-GB" sz="1400" dirty="0">
                <a:effectLst>
                  <a:outerShdw blurRad="38100" dist="38100" dir="2700000" algn="tl">
                    <a:srgbClr val="000000"/>
                  </a:outerShdw>
                </a:effectLst>
                <a:latin typeface="Arial" charset="0"/>
                <a:cs typeface="+mn-cs"/>
              </a:rPr>
              <a:t>or </a:t>
            </a:r>
            <a:r>
              <a:rPr lang="en-GB" sz="1400" dirty="0">
                <a:effectLst>
                  <a:outerShdw blurRad="38100" dist="38100" dir="2700000" algn="tl">
                    <a:srgbClr val="000000"/>
                  </a:outerShdw>
                </a:effectLst>
                <a:latin typeface="Arial" charset="0"/>
              </a:rPr>
              <a:t>equal to </a:t>
            </a:r>
            <a:r>
              <a:rPr lang="en-GB" sz="1400" dirty="0" smtClean="0">
                <a:effectLst>
                  <a:outerShdw blurRad="38100" dist="38100" dir="2700000" algn="tl">
                    <a:srgbClr val="000000"/>
                  </a:outerShdw>
                </a:effectLst>
                <a:latin typeface="Arial" charset="0"/>
                <a:cs typeface="+mn-cs"/>
              </a:rPr>
              <a:t>3.4% </a:t>
            </a:r>
            <a:r>
              <a:rPr lang="en-GB" sz="1400" dirty="0">
                <a:effectLst>
                  <a:outerShdw blurRad="38100" dist="38100" dir="2700000" algn="tl">
                    <a:srgbClr val="000000"/>
                  </a:outerShdw>
                </a:effectLst>
                <a:latin typeface="Arial" charset="0"/>
                <a:cs typeface="+mn-cs"/>
              </a:rPr>
              <a:t>per annum.</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652" t="8378" r="4687" b="11595"/>
          <a:stretch/>
        </p:blipFill>
        <p:spPr>
          <a:xfrm>
            <a:off x="1240971" y="2080727"/>
            <a:ext cx="6188935" cy="3950186"/>
          </a:xfrm>
          <a:prstGeom prst="rect">
            <a:avLst/>
          </a:prstGeom>
        </p:spPr>
      </p:pic>
    </p:spTree>
    <p:extLst>
      <p:ext uri="{BB962C8B-B14F-4D97-AF65-F5344CB8AC3E}">
        <p14:creationId xmlns:p14="http://schemas.microsoft.com/office/powerpoint/2010/main" val="10340086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8676" name="Text Box 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8197" name="Text Box 4"/>
          <p:cNvSpPr txBox="1">
            <a:spLocks noChangeArrowheads="1"/>
          </p:cNvSpPr>
          <p:nvPr/>
        </p:nvSpPr>
        <p:spPr bwMode="auto">
          <a:xfrm>
            <a:off x="1116012" y="1000125"/>
            <a:ext cx="7885143" cy="523220"/>
          </a:xfrm>
          <a:prstGeom prst="rect">
            <a:avLst/>
          </a:prstGeom>
          <a:noFill/>
          <a:ln w="9525">
            <a:noFill/>
            <a:miter lim="800000"/>
            <a:headEnd/>
            <a:tailEnd/>
          </a:ln>
        </p:spPr>
        <p:txBody>
          <a:bodyPr wrap="square">
            <a:spAutoFit/>
          </a:bodyPr>
          <a:lstStyle/>
          <a:p>
            <a:pPr>
              <a:spcBef>
                <a:spcPct val="50000"/>
              </a:spcBef>
              <a:defRPr/>
            </a:pPr>
            <a:r>
              <a:rPr lang="en-GB" sz="2800" b="1" dirty="0" smtClean="0">
                <a:effectLst>
                  <a:outerShdw blurRad="38100" dist="50800" dir="2700000" algn="tl" rotWithShape="0">
                    <a:srgbClr val="000000">
                      <a:alpha val="43137"/>
                    </a:srgbClr>
                  </a:outerShdw>
                </a:effectLst>
                <a:latin typeface="Arial" charset="0"/>
                <a:cs typeface="+mn-cs"/>
              </a:rPr>
              <a:t>Salt Prices </a:t>
            </a:r>
            <a:r>
              <a:rPr lang="en-GB" sz="2800" b="1" dirty="0">
                <a:effectLst>
                  <a:outerShdw blurRad="38100" dist="50800" dir="2700000" algn="tl" rotWithShape="0">
                    <a:srgbClr val="000000">
                      <a:alpha val="43137"/>
                    </a:srgbClr>
                  </a:outerShdw>
                </a:effectLst>
                <a:latin typeface="Arial" charset="0"/>
                <a:cs typeface="+mn-cs"/>
              </a:rPr>
              <a:t>in </a:t>
            </a:r>
            <a:r>
              <a:rPr lang="en-GB" sz="2800" b="1" dirty="0" smtClean="0">
                <a:effectLst>
                  <a:outerShdw blurRad="38100" dist="50800" dir="2700000" algn="tl" rotWithShape="0">
                    <a:srgbClr val="000000">
                      <a:alpha val="43137"/>
                    </a:srgbClr>
                  </a:outerShdw>
                </a:effectLst>
                <a:latin typeface="Arial" charset="0"/>
                <a:cs typeface="+mn-cs"/>
              </a:rPr>
              <a:t>US Gulf </a:t>
            </a:r>
            <a:r>
              <a:rPr lang="en-GB" sz="2800" b="1" dirty="0" smtClean="0">
                <a:solidFill>
                  <a:srgbClr val="FFFFFF"/>
                </a:solidFill>
                <a:effectLst>
                  <a:outerShdw blurRad="38100" dist="50800" dir="2700000" algn="tl" rotWithShape="0">
                    <a:srgbClr val="000000">
                      <a:alpha val="43137"/>
                    </a:srgbClr>
                  </a:outerShdw>
                </a:effectLst>
                <a:latin typeface="Arial" charset="0"/>
              </a:rPr>
              <a:t>and </a:t>
            </a:r>
            <a:r>
              <a:rPr lang="en-GB" sz="2800" b="1" dirty="0" smtClean="0">
                <a:effectLst>
                  <a:outerShdw blurRad="38100" dist="50800" dir="2700000" algn="tl" rotWithShape="0">
                    <a:srgbClr val="000000">
                      <a:alpha val="43137"/>
                    </a:srgbClr>
                  </a:outerShdw>
                </a:effectLst>
                <a:latin typeface="Arial" charset="0"/>
                <a:cs typeface="+mn-cs"/>
              </a:rPr>
              <a:t>North East Asia</a:t>
            </a:r>
            <a:endParaRPr lang="en-GB" sz="2600" b="1" dirty="0">
              <a:effectLst>
                <a:outerShdw blurRad="38100" dist="50800" dir="2700000" algn="tl" rotWithShape="0">
                  <a:srgbClr val="000000">
                    <a:alpha val="43137"/>
                  </a:srgb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8200" name="Text Box 11"/>
          <p:cNvSpPr txBox="1">
            <a:spLocks noChangeArrowheads="1"/>
          </p:cNvSpPr>
          <p:nvPr/>
        </p:nvSpPr>
        <p:spPr bwMode="auto">
          <a:xfrm>
            <a:off x="7000875" y="6072188"/>
            <a:ext cx="642938" cy="184150"/>
          </a:xfrm>
          <a:prstGeom prst="rect">
            <a:avLst/>
          </a:prstGeom>
          <a:noFill/>
          <a:ln w="9525">
            <a:noFill/>
            <a:miter lim="800000"/>
            <a:headEnd/>
            <a:tailEnd/>
          </a:ln>
        </p:spPr>
        <p:txBody>
          <a:bodyPr>
            <a:spAutoFit/>
          </a:bodyPr>
          <a:lstStyle/>
          <a:p>
            <a:pPr>
              <a:spcBef>
                <a:spcPct val="50000"/>
              </a:spcBef>
              <a:defRPr/>
            </a:pPr>
            <a:r>
              <a:rPr lang="en-GB" sz="600" dirty="0" smtClean="0">
                <a:effectLst>
                  <a:outerShdw blurRad="76200" dist="38100" dir="2700000" algn="tl" rotWithShape="0">
                    <a:prstClr val="black"/>
                  </a:outerShdw>
                </a:effectLst>
                <a:cs typeface="+mn-cs"/>
              </a:rPr>
              <a:t>CMAI</a:t>
            </a:r>
            <a:endParaRPr lang="en-GB" sz="600" dirty="0">
              <a:effectLst>
                <a:outerShdw blurRad="76200" dist="38100" dir="2700000" algn="tl" rotWithShape="0">
                  <a:prstClr val="black"/>
                </a:outerShdw>
              </a:effectLst>
              <a:cs typeface="+mn-cs"/>
            </a:endParaRPr>
          </a:p>
        </p:txBody>
      </p:sp>
      <p:sp>
        <p:nvSpPr>
          <p:cNvPr id="12" name="Text Box 86"/>
          <p:cNvSpPr txBox="1">
            <a:spLocks noChangeArrowheads="1"/>
          </p:cNvSpPr>
          <p:nvPr/>
        </p:nvSpPr>
        <p:spPr bwMode="auto">
          <a:xfrm>
            <a:off x="7429500" y="4184886"/>
            <a:ext cx="1714500" cy="1815882"/>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38100" dist="38100" dir="2700000" algn="tl">
                    <a:srgbClr val="000000"/>
                  </a:outerShdw>
                </a:effectLst>
                <a:latin typeface="Arial" charset="0"/>
                <a:cs typeface="+mn-cs"/>
              </a:rPr>
              <a:t>Since 2005, salt prices delivered in North East Asia-Pacific </a:t>
            </a:r>
            <a:r>
              <a:rPr lang="en-GB" sz="1400" dirty="0">
                <a:effectLst>
                  <a:outerShdw blurRad="38100" dist="38100" dir="2700000" algn="tl">
                    <a:srgbClr val="000000"/>
                  </a:outerShdw>
                </a:effectLst>
                <a:latin typeface="Arial" charset="0"/>
                <a:cs typeface="+mn-cs"/>
              </a:rPr>
              <a:t>region have risen by </a:t>
            </a:r>
            <a:r>
              <a:rPr lang="en-GB" sz="1400" dirty="0" smtClean="0">
                <a:effectLst>
                  <a:outerShdw blurRad="38100" dist="38100" dir="2700000" algn="tl">
                    <a:srgbClr val="000000"/>
                  </a:outerShdw>
                </a:effectLst>
                <a:latin typeface="Arial" charset="0"/>
                <a:cs typeface="+mn-cs"/>
              </a:rPr>
              <a:t>USD 25 per ton, </a:t>
            </a:r>
            <a:r>
              <a:rPr lang="en-GB" sz="1400" dirty="0">
                <a:effectLst>
                  <a:outerShdw blurRad="38100" dist="38100" dir="2700000" algn="tl">
                    <a:srgbClr val="000000"/>
                  </a:outerShdw>
                </a:effectLst>
                <a:latin typeface="Arial" charset="0"/>
                <a:cs typeface="+mn-cs"/>
              </a:rPr>
              <a:t>equal to </a:t>
            </a:r>
            <a:r>
              <a:rPr lang="en-GB" sz="1400" dirty="0" smtClean="0">
                <a:effectLst>
                  <a:outerShdw blurRad="38100" dist="38100" dir="2700000" algn="tl">
                    <a:srgbClr val="000000"/>
                  </a:outerShdw>
                </a:effectLst>
                <a:latin typeface="Arial" charset="0"/>
                <a:cs typeface="+mn-cs"/>
              </a:rPr>
              <a:t>83%, </a:t>
            </a:r>
            <a:r>
              <a:rPr lang="en-GB" sz="1400" dirty="0">
                <a:effectLst>
                  <a:outerShdw blurRad="38100" dist="38100" dir="2700000" algn="tl">
                    <a:srgbClr val="000000"/>
                  </a:outerShdw>
                </a:effectLst>
                <a:latin typeface="Arial" charset="0"/>
                <a:cs typeface="+mn-cs"/>
              </a:rPr>
              <a:t>or </a:t>
            </a:r>
            <a:r>
              <a:rPr lang="en-GB" sz="1400" dirty="0">
                <a:effectLst>
                  <a:outerShdw blurRad="38100" dist="38100" dir="2700000" algn="tl">
                    <a:srgbClr val="000000"/>
                  </a:outerShdw>
                </a:effectLst>
                <a:latin typeface="Arial" charset="0"/>
              </a:rPr>
              <a:t>equal to </a:t>
            </a:r>
            <a:r>
              <a:rPr lang="en-GB" sz="1400" dirty="0" smtClean="0">
                <a:effectLst>
                  <a:outerShdw blurRad="38100" dist="38100" dir="2700000" algn="tl">
                    <a:srgbClr val="000000"/>
                  </a:outerShdw>
                </a:effectLst>
                <a:latin typeface="Arial" charset="0"/>
                <a:cs typeface="+mn-cs"/>
              </a:rPr>
              <a:t>16% </a:t>
            </a:r>
            <a:r>
              <a:rPr lang="en-GB" sz="1400" dirty="0">
                <a:effectLst>
                  <a:outerShdw blurRad="38100" dist="38100" dir="2700000" algn="tl">
                    <a:srgbClr val="000000"/>
                  </a:outerShdw>
                </a:effectLst>
                <a:latin typeface="Arial" charset="0"/>
                <a:cs typeface="+mn-cs"/>
              </a:rPr>
              <a:t>per annum.</a:t>
            </a:r>
          </a:p>
        </p:txBody>
      </p:sp>
      <p:pic>
        <p:nvPicPr>
          <p:cNvPr id="11" name="Picture 10" descr="Salt Prices Gulf NE Asia.jpg"/>
          <p:cNvPicPr>
            <a:picLocks noChangeAspect="1"/>
          </p:cNvPicPr>
          <p:nvPr/>
        </p:nvPicPr>
        <p:blipFill>
          <a:blip r:embed="rId3" cstate="print"/>
          <a:stretch>
            <a:fillRect/>
          </a:stretch>
        </p:blipFill>
        <p:spPr>
          <a:xfrm>
            <a:off x="1214414" y="2071678"/>
            <a:ext cx="6143668" cy="3929090"/>
          </a:xfrm>
          <a:prstGeom prst="rect">
            <a:avLst/>
          </a:prstGeom>
          <a:ln w="3175">
            <a:solidFill>
              <a:schemeClr val="tx2">
                <a:lumMod val="10000"/>
              </a:schemeClr>
            </a:solidFill>
          </a:ln>
          <a:effectLst>
            <a:outerShdw blurRad="76200" dist="50800" dir="2700000" algn="tl" rotWithShape="0">
              <a:prstClr val="black"/>
            </a:outerShdw>
          </a:effectLst>
        </p:spPr>
      </p:pic>
    </p:spTree>
    <p:extLst>
      <p:ext uri="{BB962C8B-B14F-4D97-AF65-F5344CB8AC3E}">
        <p14:creationId xmlns:p14="http://schemas.microsoft.com/office/powerpoint/2010/main" val="266562600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8676" name="Text Box 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8197" name="Text Box 4"/>
          <p:cNvSpPr txBox="1">
            <a:spLocks noChangeArrowheads="1"/>
          </p:cNvSpPr>
          <p:nvPr/>
        </p:nvSpPr>
        <p:spPr bwMode="auto">
          <a:xfrm>
            <a:off x="1116012" y="1000125"/>
            <a:ext cx="7885143" cy="523220"/>
          </a:xfrm>
          <a:prstGeom prst="rect">
            <a:avLst/>
          </a:prstGeom>
          <a:noFill/>
          <a:ln w="9525">
            <a:noFill/>
            <a:miter lim="800000"/>
            <a:headEnd/>
            <a:tailEnd/>
          </a:ln>
        </p:spPr>
        <p:txBody>
          <a:bodyPr wrap="square">
            <a:spAutoFit/>
          </a:bodyPr>
          <a:lstStyle/>
          <a:p>
            <a:pPr>
              <a:spcBef>
                <a:spcPct val="50000"/>
              </a:spcBef>
              <a:defRPr/>
            </a:pPr>
            <a:r>
              <a:rPr lang="en-GB" sz="2800" b="1" dirty="0" smtClean="0">
                <a:effectLst>
                  <a:outerShdw blurRad="38100" dist="50800" dir="2700000" algn="tl" rotWithShape="0">
                    <a:srgbClr val="000000">
                      <a:alpha val="43137"/>
                    </a:srgbClr>
                  </a:outerShdw>
                </a:effectLst>
                <a:latin typeface="Arial" charset="0"/>
                <a:cs typeface="+mn-cs"/>
              </a:rPr>
              <a:t>Salt Prices </a:t>
            </a:r>
            <a:r>
              <a:rPr lang="en-GB" sz="2800" b="1" dirty="0">
                <a:effectLst>
                  <a:outerShdw blurRad="38100" dist="50800" dir="2700000" algn="tl" rotWithShape="0">
                    <a:srgbClr val="000000">
                      <a:alpha val="43137"/>
                    </a:srgbClr>
                  </a:outerShdw>
                </a:effectLst>
                <a:latin typeface="Arial" charset="0"/>
                <a:cs typeface="+mn-cs"/>
              </a:rPr>
              <a:t>in </a:t>
            </a:r>
            <a:r>
              <a:rPr lang="en-GB" sz="2800" b="1" dirty="0" smtClean="0">
                <a:effectLst>
                  <a:outerShdw blurRad="38100" dist="50800" dir="2700000" algn="tl" rotWithShape="0">
                    <a:srgbClr val="000000">
                      <a:alpha val="43137"/>
                    </a:srgbClr>
                  </a:outerShdw>
                </a:effectLst>
                <a:latin typeface="Arial" charset="0"/>
                <a:cs typeface="+mn-cs"/>
              </a:rPr>
              <a:t>North East Asia</a:t>
            </a:r>
            <a:endParaRPr lang="en-GB" sz="2600" b="1" dirty="0">
              <a:effectLst>
                <a:outerShdw blurRad="38100" dist="50800" dir="2700000" algn="tl" rotWithShape="0">
                  <a:srgbClr val="000000">
                    <a:alpha val="43137"/>
                  </a:srgb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8200" name="Text Box 11"/>
          <p:cNvSpPr txBox="1">
            <a:spLocks noChangeArrowheads="1"/>
          </p:cNvSpPr>
          <p:nvPr/>
        </p:nvSpPr>
        <p:spPr bwMode="auto">
          <a:xfrm>
            <a:off x="7000892" y="6072206"/>
            <a:ext cx="642938" cy="184150"/>
          </a:xfrm>
          <a:prstGeom prst="rect">
            <a:avLst/>
          </a:prstGeom>
          <a:noFill/>
          <a:ln w="9525">
            <a:noFill/>
            <a:miter lim="800000"/>
            <a:headEnd/>
            <a:tailEnd/>
          </a:ln>
        </p:spPr>
        <p:txBody>
          <a:bodyPr>
            <a:spAutoFit/>
          </a:bodyPr>
          <a:lstStyle/>
          <a:p>
            <a:pPr>
              <a:spcBef>
                <a:spcPct val="50000"/>
              </a:spcBef>
              <a:defRPr/>
            </a:pPr>
            <a:r>
              <a:rPr lang="en-GB" sz="600" dirty="0" smtClean="0">
                <a:effectLst>
                  <a:outerShdw blurRad="76200" dist="38100" dir="2700000" algn="tl" rotWithShape="0">
                    <a:prstClr val="black"/>
                  </a:outerShdw>
                </a:effectLst>
                <a:cs typeface="+mn-cs"/>
              </a:rPr>
              <a:t>GTA</a:t>
            </a:r>
            <a:endParaRPr lang="en-GB" sz="600" dirty="0">
              <a:effectLst>
                <a:outerShdw blurRad="76200" dist="38100" dir="2700000" algn="tl" rotWithShape="0">
                  <a:prstClr val="black"/>
                </a:outerShdw>
              </a:effectLst>
              <a:cs typeface="+mn-cs"/>
            </a:endParaRPr>
          </a:p>
        </p:txBody>
      </p:sp>
      <p:sp>
        <p:nvSpPr>
          <p:cNvPr id="12" name="Text Box 86"/>
          <p:cNvSpPr txBox="1">
            <a:spLocks noChangeArrowheads="1"/>
          </p:cNvSpPr>
          <p:nvPr/>
        </p:nvSpPr>
        <p:spPr bwMode="auto">
          <a:xfrm>
            <a:off x="7429500" y="3969443"/>
            <a:ext cx="1714500" cy="2031325"/>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38100" dist="38100" dir="2700000" algn="tl">
                    <a:srgbClr val="000000"/>
                  </a:outerShdw>
                </a:effectLst>
                <a:latin typeface="Arial" charset="0"/>
                <a:cs typeface="+mn-cs"/>
              </a:rPr>
              <a:t>Since 2006, salt imports to Japan, Korea and China have </a:t>
            </a:r>
            <a:r>
              <a:rPr lang="en-GB" sz="1400" dirty="0">
                <a:effectLst>
                  <a:outerShdw blurRad="38100" dist="38100" dir="2700000" algn="tl">
                    <a:srgbClr val="000000"/>
                  </a:outerShdw>
                </a:effectLst>
                <a:latin typeface="Arial" charset="0"/>
                <a:cs typeface="+mn-cs"/>
              </a:rPr>
              <a:t>risen by </a:t>
            </a:r>
            <a:r>
              <a:rPr lang="en-GB" sz="1400" dirty="0" smtClean="0">
                <a:effectLst>
                  <a:outerShdw blurRad="38100" dist="38100" dir="2700000" algn="tl">
                    <a:srgbClr val="000000"/>
                  </a:outerShdw>
                </a:effectLst>
                <a:latin typeface="Arial" charset="0"/>
                <a:cs typeface="+mn-cs"/>
              </a:rPr>
              <a:t>USD 6 - 7 per ton. In the meantime, the local salt prices in China have risen by </a:t>
            </a:r>
            <a:r>
              <a:rPr lang="en-GB" sz="1400" dirty="0" smtClean="0">
                <a:effectLst>
                  <a:outerShdw blurRad="38100" dist="38100" dir="2700000" algn="tl">
                    <a:srgbClr val="000000"/>
                  </a:outerShdw>
                </a:effectLst>
                <a:latin typeface="Arial" charset="0"/>
              </a:rPr>
              <a:t>USD 27 per ton</a:t>
            </a:r>
            <a:r>
              <a:rPr lang="en-GB" sz="1400" dirty="0" smtClean="0">
                <a:effectLst>
                  <a:outerShdw blurRad="38100" dist="38100" dir="2700000" algn="tl">
                    <a:srgbClr val="000000"/>
                  </a:outerShdw>
                </a:effectLst>
                <a:latin typeface="Arial" charset="0"/>
                <a:cs typeface="+mn-cs"/>
              </a:rPr>
              <a:t>.</a:t>
            </a:r>
            <a:endParaRPr lang="en-GB" sz="1400" dirty="0">
              <a:effectLst>
                <a:outerShdw blurRad="38100" dist="38100" dir="2700000" algn="tl">
                  <a:srgbClr val="000000"/>
                </a:outerShdw>
              </a:effectLst>
              <a:latin typeface="Arial" charset="0"/>
              <a:cs typeface="+mn-cs"/>
            </a:endParaRPr>
          </a:p>
        </p:txBody>
      </p:sp>
      <p:pic>
        <p:nvPicPr>
          <p:cNvPr id="10" name="Picture 9" descr="Asian Salt Prices.jpg"/>
          <p:cNvPicPr>
            <a:picLocks noChangeAspect="1"/>
          </p:cNvPicPr>
          <p:nvPr/>
        </p:nvPicPr>
        <p:blipFill>
          <a:blip r:embed="rId3" cstate="print"/>
          <a:stretch>
            <a:fillRect/>
          </a:stretch>
        </p:blipFill>
        <p:spPr>
          <a:xfrm>
            <a:off x="1214414" y="2143116"/>
            <a:ext cx="6155870" cy="3857652"/>
          </a:xfrm>
          <a:prstGeom prst="rect">
            <a:avLst/>
          </a:prstGeom>
          <a:ln w="3175">
            <a:solidFill>
              <a:schemeClr val="tx2">
                <a:lumMod val="10000"/>
              </a:schemeClr>
            </a:solidFill>
          </a:ln>
          <a:effectLst>
            <a:outerShdw blurRad="76200" dist="50800" dir="2700000" algn="tl" rotWithShape="0">
              <a:prstClr val="black">
                <a:alpha val="98000"/>
              </a:prstClr>
            </a:outerShdw>
          </a:effectLst>
        </p:spPr>
      </p:pic>
    </p:spTree>
    <p:extLst>
      <p:ext uri="{BB962C8B-B14F-4D97-AF65-F5344CB8AC3E}">
        <p14:creationId xmlns:p14="http://schemas.microsoft.com/office/powerpoint/2010/main" val="23703133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8676" name="Text Box 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8197" name="Text Box 4"/>
          <p:cNvSpPr txBox="1">
            <a:spLocks noChangeArrowheads="1"/>
          </p:cNvSpPr>
          <p:nvPr/>
        </p:nvSpPr>
        <p:spPr bwMode="auto">
          <a:xfrm>
            <a:off x="1116012" y="1000125"/>
            <a:ext cx="7885143" cy="523220"/>
          </a:xfrm>
          <a:prstGeom prst="rect">
            <a:avLst/>
          </a:prstGeom>
          <a:noFill/>
          <a:ln w="9525">
            <a:noFill/>
            <a:miter lim="800000"/>
            <a:headEnd/>
            <a:tailEnd/>
          </a:ln>
        </p:spPr>
        <p:txBody>
          <a:bodyPr wrap="square">
            <a:spAutoFit/>
          </a:bodyPr>
          <a:lstStyle/>
          <a:p>
            <a:pPr>
              <a:spcBef>
                <a:spcPct val="50000"/>
              </a:spcBef>
              <a:defRPr/>
            </a:pPr>
            <a:r>
              <a:rPr lang="en-GB" sz="2800" b="1" dirty="0" smtClean="0">
                <a:effectLst>
                  <a:outerShdw blurRad="38100" dist="50800" dir="2700000" algn="tl" rotWithShape="0">
                    <a:srgbClr val="000000">
                      <a:alpha val="43137"/>
                    </a:srgbClr>
                  </a:outerShdw>
                </a:effectLst>
                <a:latin typeface="Arial" charset="0"/>
                <a:cs typeface="+mn-cs"/>
              </a:rPr>
              <a:t>Ocean Freight Cost Development since 2002</a:t>
            </a:r>
            <a:endParaRPr lang="en-GB" sz="2600" b="1" dirty="0">
              <a:effectLst>
                <a:outerShdw blurRad="38100" dist="50800" dir="2700000" algn="tl" rotWithShape="0">
                  <a:srgbClr val="000000">
                    <a:alpha val="43137"/>
                  </a:srgb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8200" name="Text Box 11"/>
          <p:cNvSpPr txBox="1">
            <a:spLocks noChangeArrowheads="1"/>
          </p:cNvSpPr>
          <p:nvPr/>
        </p:nvSpPr>
        <p:spPr bwMode="auto">
          <a:xfrm>
            <a:off x="7000892" y="6072206"/>
            <a:ext cx="642938" cy="184150"/>
          </a:xfrm>
          <a:prstGeom prst="rect">
            <a:avLst/>
          </a:prstGeom>
          <a:noFill/>
          <a:ln w="9525">
            <a:noFill/>
            <a:miter lim="800000"/>
            <a:headEnd/>
            <a:tailEnd/>
          </a:ln>
        </p:spPr>
        <p:txBody>
          <a:bodyPr>
            <a:spAutoFit/>
          </a:bodyPr>
          <a:lstStyle/>
          <a:p>
            <a:pPr>
              <a:spcBef>
                <a:spcPct val="50000"/>
              </a:spcBef>
              <a:defRPr/>
            </a:pPr>
            <a:r>
              <a:rPr lang="en-GB" sz="600" dirty="0" smtClean="0">
                <a:effectLst>
                  <a:outerShdw blurRad="76200" dist="38100" dir="2700000" algn="tl" rotWithShape="0">
                    <a:prstClr val="black"/>
                  </a:outerShdw>
                </a:effectLst>
                <a:cs typeface="+mn-cs"/>
              </a:rPr>
              <a:t>GTA</a:t>
            </a:r>
            <a:endParaRPr lang="en-GB" sz="600" dirty="0">
              <a:effectLst>
                <a:outerShdw blurRad="76200" dist="38100" dir="2700000" algn="tl" rotWithShape="0">
                  <a:prstClr val="black"/>
                </a:outerShdw>
              </a:effectLst>
              <a:cs typeface="+mn-cs"/>
            </a:endParaRPr>
          </a:p>
        </p:txBody>
      </p:sp>
      <p:sp>
        <p:nvSpPr>
          <p:cNvPr id="12" name="Text Box 86"/>
          <p:cNvSpPr txBox="1">
            <a:spLocks noChangeArrowheads="1"/>
          </p:cNvSpPr>
          <p:nvPr/>
        </p:nvSpPr>
        <p:spPr bwMode="auto">
          <a:xfrm>
            <a:off x="7415189" y="3287265"/>
            <a:ext cx="1714500" cy="2677656"/>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38100" dist="38100" dir="2700000" algn="tl">
                    <a:srgbClr val="000000"/>
                  </a:outerShdw>
                </a:effectLst>
                <a:latin typeface="Arial" charset="0"/>
                <a:cs typeface="+mn-cs"/>
              </a:rPr>
              <a:t>Since 2002, ocean freight cost measured by the Baltic Dry Index rose from 1000 to almost 12’000 in 2008, dropped to less than 700 and rose to it’s long term trend  average of approx. 2’000 at present.</a:t>
            </a:r>
            <a:endParaRPr lang="en-GB" sz="1400" dirty="0">
              <a:effectLst>
                <a:outerShdw blurRad="38100" dist="38100" dir="2700000" algn="tl">
                  <a:srgbClr val="000000"/>
                </a:outerShdw>
              </a:effectLst>
              <a:latin typeface="Arial" charset="0"/>
              <a:cs typeface="+mn-cs"/>
            </a:endParaRPr>
          </a:p>
        </p:txBody>
      </p:sp>
      <p:pic>
        <p:nvPicPr>
          <p:cNvPr id="11" name="Picture 10" descr="Baltic Dry.jpg"/>
          <p:cNvPicPr>
            <a:picLocks noChangeAspect="1"/>
          </p:cNvPicPr>
          <p:nvPr/>
        </p:nvPicPr>
        <p:blipFill>
          <a:blip r:embed="rId3" cstate="print"/>
          <a:stretch>
            <a:fillRect/>
          </a:stretch>
        </p:blipFill>
        <p:spPr>
          <a:xfrm>
            <a:off x="1214414" y="2071678"/>
            <a:ext cx="6143625" cy="3929090"/>
          </a:xfrm>
          <a:prstGeom prst="rect">
            <a:avLst/>
          </a:prstGeom>
          <a:ln w="3175">
            <a:solidFill>
              <a:schemeClr val="tx2">
                <a:lumMod val="10000"/>
              </a:schemeClr>
            </a:solidFill>
          </a:ln>
          <a:effectLst>
            <a:outerShdw blurRad="76200" dist="50800" dir="2700000" algn="tl" rotWithShape="0">
              <a:prstClr val="black"/>
            </a:outerShdw>
          </a:effectLst>
        </p:spPr>
      </p:pic>
    </p:spTree>
    <p:extLst>
      <p:ext uri="{BB962C8B-B14F-4D97-AF65-F5344CB8AC3E}">
        <p14:creationId xmlns:p14="http://schemas.microsoft.com/office/powerpoint/2010/main" val="27621248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28676" name="Text Box 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8197" name="Text Box 4"/>
          <p:cNvSpPr txBox="1">
            <a:spLocks noChangeArrowheads="1"/>
          </p:cNvSpPr>
          <p:nvPr/>
        </p:nvSpPr>
        <p:spPr bwMode="auto">
          <a:xfrm>
            <a:off x="1116012" y="1000125"/>
            <a:ext cx="7885143" cy="523220"/>
          </a:xfrm>
          <a:prstGeom prst="rect">
            <a:avLst/>
          </a:prstGeom>
          <a:noFill/>
          <a:ln w="9525">
            <a:noFill/>
            <a:miter lim="800000"/>
            <a:headEnd/>
            <a:tailEnd/>
          </a:ln>
        </p:spPr>
        <p:txBody>
          <a:bodyPr wrap="square">
            <a:spAutoFit/>
          </a:bodyPr>
          <a:lstStyle/>
          <a:p>
            <a:pPr>
              <a:spcBef>
                <a:spcPct val="50000"/>
              </a:spcBef>
              <a:defRPr/>
            </a:pPr>
            <a:r>
              <a:rPr lang="en-GB" sz="2800" b="1" dirty="0" smtClean="0">
                <a:effectLst>
                  <a:outerShdw blurRad="38100" dist="50800" dir="2700000" algn="tl" rotWithShape="0">
                    <a:srgbClr val="000000">
                      <a:alpha val="43137"/>
                    </a:srgbClr>
                  </a:outerShdw>
                </a:effectLst>
                <a:latin typeface="Arial" charset="0"/>
                <a:cs typeface="+mn-cs"/>
              </a:rPr>
              <a:t>Ocean Freight and Salt Price Development</a:t>
            </a:r>
            <a:endParaRPr lang="en-GB" sz="2600" b="1" dirty="0">
              <a:effectLst>
                <a:outerShdw blurRad="38100" dist="50800" dir="2700000" algn="tl" rotWithShape="0">
                  <a:srgbClr val="000000">
                    <a:alpha val="43137"/>
                  </a:srgb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8200" name="Text Box 11"/>
          <p:cNvSpPr txBox="1">
            <a:spLocks noChangeArrowheads="1"/>
          </p:cNvSpPr>
          <p:nvPr/>
        </p:nvSpPr>
        <p:spPr bwMode="auto">
          <a:xfrm>
            <a:off x="7000892" y="6072206"/>
            <a:ext cx="642938" cy="184150"/>
          </a:xfrm>
          <a:prstGeom prst="rect">
            <a:avLst/>
          </a:prstGeom>
          <a:noFill/>
          <a:ln w="9525">
            <a:noFill/>
            <a:miter lim="800000"/>
            <a:headEnd/>
            <a:tailEnd/>
          </a:ln>
        </p:spPr>
        <p:txBody>
          <a:bodyPr>
            <a:spAutoFit/>
          </a:bodyPr>
          <a:lstStyle/>
          <a:p>
            <a:pPr>
              <a:spcBef>
                <a:spcPct val="50000"/>
              </a:spcBef>
              <a:defRPr/>
            </a:pPr>
            <a:r>
              <a:rPr lang="en-GB" sz="600" dirty="0" smtClean="0">
                <a:effectLst>
                  <a:outerShdw blurRad="76200" dist="38100" dir="2700000" algn="tl" rotWithShape="0">
                    <a:prstClr val="black"/>
                  </a:outerShdw>
                </a:effectLst>
                <a:cs typeface="+mn-cs"/>
              </a:rPr>
              <a:t>GTA</a:t>
            </a:r>
            <a:endParaRPr lang="en-GB" sz="600" dirty="0">
              <a:effectLst>
                <a:outerShdw blurRad="76200" dist="38100" dir="2700000" algn="tl" rotWithShape="0">
                  <a:prstClr val="black"/>
                </a:outerShdw>
              </a:effectLst>
              <a:cs typeface="+mn-cs"/>
            </a:endParaRPr>
          </a:p>
        </p:txBody>
      </p:sp>
      <p:sp>
        <p:nvSpPr>
          <p:cNvPr id="12" name="Text Box 86"/>
          <p:cNvSpPr txBox="1">
            <a:spLocks noChangeArrowheads="1"/>
          </p:cNvSpPr>
          <p:nvPr/>
        </p:nvSpPr>
        <p:spPr bwMode="auto">
          <a:xfrm>
            <a:off x="7429500" y="4000504"/>
            <a:ext cx="1714500" cy="2031325"/>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38100" dist="38100" dir="2700000" algn="tl">
                    <a:srgbClr val="000000"/>
                  </a:outerShdw>
                </a:effectLst>
                <a:latin typeface="Arial" charset="0"/>
                <a:cs typeface="+mn-cs"/>
              </a:rPr>
              <a:t>Since 2002, delivered salt prices to North East Asia have been rising independently of the high ocean freight  cost fluctuations.</a:t>
            </a:r>
            <a:endParaRPr lang="en-GB" sz="1400" dirty="0">
              <a:effectLst>
                <a:outerShdw blurRad="38100" dist="38100" dir="2700000" algn="tl">
                  <a:srgbClr val="000000"/>
                </a:outerShdw>
              </a:effectLst>
              <a:latin typeface="Arial" charset="0"/>
              <a:cs typeface="+mn-cs"/>
            </a:endParaRPr>
          </a:p>
        </p:txBody>
      </p:sp>
      <p:pic>
        <p:nvPicPr>
          <p:cNvPr id="10" name="Picture 9" descr="Baltic Dry and Salt Price.jpg"/>
          <p:cNvPicPr>
            <a:picLocks noChangeAspect="1"/>
          </p:cNvPicPr>
          <p:nvPr/>
        </p:nvPicPr>
        <p:blipFill>
          <a:blip r:embed="rId3" cstate="print"/>
          <a:stretch>
            <a:fillRect/>
          </a:stretch>
        </p:blipFill>
        <p:spPr>
          <a:xfrm>
            <a:off x="1214414" y="2071678"/>
            <a:ext cx="6143625" cy="3929090"/>
          </a:xfrm>
          <a:prstGeom prst="rect">
            <a:avLst/>
          </a:prstGeom>
          <a:ln w="3175">
            <a:solidFill>
              <a:schemeClr val="tx2">
                <a:lumMod val="10000"/>
              </a:schemeClr>
            </a:solidFill>
          </a:ln>
          <a:effectLst>
            <a:outerShdw blurRad="76200" dist="50800" dir="2700000" algn="tl" rotWithShape="0">
              <a:prstClr val="black"/>
            </a:outerShdw>
          </a:effectLst>
        </p:spPr>
      </p:pic>
    </p:spTree>
    <p:extLst>
      <p:ext uri="{BB962C8B-B14F-4D97-AF65-F5344CB8AC3E}">
        <p14:creationId xmlns:p14="http://schemas.microsoft.com/office/powerpoint/2010/main" val="15041315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714375"/>
            <a:ext cx="7777162"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33796"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2214563"/>
            <a:ext cx="7742237"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Salt Supply Situation in other Regions</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3000375"/>
            <a:ext cx="7929562" cy="2746375"/>
          </a:xfrm>
          <a:prstGeom prst="rect">
            <a:avLst/>
          </a:prstGeom>
          <a:noFill/>
          <a:ln w="9525">
            <a:noFill/>
            <a:miter lim="800000"/>
            <a:headEnd/>
            <a:tailEnd/>
          </a:ln>
        </p:spPr>
        <p:txBody>
          <a:bodyPr>
            <a:spAutoFit/>
          </a:bodyPr>
          <a:lstStyle/>
          <a:p>
            <a:pPr>
              <a:lnSpc>
                <a:spcPct val="150000"/>
              </a:lnSpc>
              <a:buFont typeface="Arial" charset="0"/>
              <a:buChar char="•"/>
            </a:pPr>
            <a:r>
              <a:rPr lang="en-GB" sz="2000" b="1" dirty="0">
                <a:effectLst>
                  <a:outerShdw blurRad="38100" dist="38100" dir="2700000" algn="tl">
                    <a:srgbClr val="000000"/>
                  </a:outerShdw>
                </a:effectLst>
                <a:latin typeface="Arial" charset="0"/>
              </a:rPr>
              <a:t>  </a:t>
            </a:r>
            <a:r>
              <a:rPr lang="en-GB" sz="1900" b="1" dirty="0">
                <a:effectLst>
                  <a:outerShdw blurRad="38100" dist="38100" dir="2700000" algn="tl">
                    <a:srgbClr val="000000"/>
                  </a:outerShdw>
                </a:effectLst>
                <a:latin typeface="Arial" charset="0"/>
              </a:rPr>
              <a:t>Indian salt quality is not up to the “Australian standard”</a:t>
            </a:r>
          </a:p>
          <a:p>
            <a:pPr>
              <a:lnSpc>
                <a:spcPct val="150000"/>
              </a:lnSpc>
              <a:buFont typeface="Arial" charset="0"/>
              <a:buChar char="•"/>
            </a:pPr>
            <a:r>
              <a:rPr lang="en-GB" sz="1900" b="1" dirty="0">
                <a:effectLst>
                  <a:outerShdw blurRad="38100" dist="38100" dir="2700000" algn="tl">
                    <a:srgbClr val="000000"/>
                  </a:outerShdw>
                </a:effectLst>
                <a:latin typeface="Arial" charset="0"/>
              </a:rPr>
              <a:t>  Due to shortage, Indian salt prices moved from INR 200/t to </a:t>
            </a:r>
            <a:r>
              <a:rPr lang="en-GB" sz="1900" b="1" dirty="0" smtClean="0">
                <a:effectLst>
                  <a:outerShdw blurRad="38100" dist="38100" dir="2700000" algn="tl">
                    <a:srgbClr val="000000"/>
                  </a:outerShdw>
                </a:effectLst>
                <a:latin typeface="Arial" charset="0"/>
              </a:rPr>
              <a:t>800/t</a:t>
            </a:r>
            <a:endParaRPr lang="en-GB" sz="1900" b="1" dirty="0">
              <a:effectLst>
                <a:outerShdw blurRad="38100" dist="38100" dir="2700000" algn="tl">
                  <a:srgbClr val="000000"/>
                </a:outerShdw>
              </a:effectLst>
              <a:latin typeface="Arial" charset="0"/>
            </a:endParaRPr>
          </a:p>
          <a:p>
            <a:pPr>
              <a:lnSpc>
                <a:spcPct val="150000"/>
              </a:lnSpc>
              <a:buFont typeface="Arial" charset="0"/>
              <a:buChar char="•"/>
            </a:pPr>
            <a:r>
              <a:rPr lang="en-GB" sz="1900" b="1" dirty="0">
                <a:effectLst>
                  <a:outerShdw blurRad="38100" dist="38100" dir="2700000" algn="tl">
                    <a:srgbClr val="000000"/>
                  </a:outerShdw>
                </a:effectLst>
                <a:latin typeface="Arial" charset="0"/>
              </a:rPr>
              <a:t>  In the south of Africa, salt stockpiles are depleted</a:t>
            </a:r>
          </a:p>
          <a:p>
            <a:pPr>
              <a:lnSpc>
                <a:spcPct val="150000"/>
              </a:lnSpc>
              <a:buFont typeface="Arial" charset="0"/>
              <a:buChar char="•"/>
            </a:pPr>
            <a:r>
              <a:rPr lang="en-GB" sz="1900" b="1" dirty="0">
                <a:effectLst>
                  <a:outerShdw blurRad="38100" dist="38100" dir="2700000" algn="tl">
                    <a:srgbClr val="000000"/>
                  </a:outerShdw>
                </a:effectLst>
                <a:latin typeface="Arial" charset="0"/>
              </a:rPr>
              <a:t>  Mexican salt production is at maximum and unlikely to expand</a:t>
            </a:r>
          </a:p>
          <a:p>
            <a:pPr>
              <a:lnSpc>
                <a:spcPct val="150000"/>
              </a:lnSpc>
              <a:buFont typeface="Arial" charset="0"/>
              <a:buChar char="•"/>
            </a:pPr>
            <a:r>
              <a:rPr lang="en-GB" sz="1900" b="1" dirty="0">
                <a:effectLst>
                  <a:outerShdw blurRad="38100" dist="38100" dir="2700000" algn="tl">
                    <a:srgbClr val="000000"/>
                  </a:outerShdw>
                </a:effectLst>
                <a:latin typeface="Arial" charset="0"/>
              </a:rPr>
              <a:t>  Chilean salt has limited acceptance in the chloralkali industry</a:t>
            </a:r>
          </a:p>
          <a:p>
            <a:pPr>
              <a:lnSpc>
                <a:spcPct val="150000"/>
              </a:lnSpc>
              <a:buFont typeface="Arial" charset="0"/>
              <a:buChar char="•"/>
            </a:pPr>
            <a:r>
              <a:rPr lang="en-GB" sz="1900" b="1" dirty="0">
                <a:effectLst>
                  <a:outerShdw blurRad="38100" dist="38100" dir="2700000" algn="tl">
                    <a:srgbClr val="000000"/>
                  </a:outerShdw>
                </a:effectLst>
                <a:latin typeface="Arial" charset="0"/>
              </a:rPr>
              <a:t>  Brazil is too far away from Asia-Pacific region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714375"/>
            <a:ext cx="7777162"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34820"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2286000"/>
            <a:ext cx="7742237"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Conclusion</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3357563"/>
            <a:ext cx="7786687" cy="2009775"/>
          </a:xfrm>
          <a:prstGeom prst="rect">
            <a:avLst/>
          </a:prstGeom>
          <a:noFill/>
          <a:ln w="9525">
            <a:noFill/>
            <a:miter lim="800000"/>
            <a:headEnd/>
            <a:tailEnd/>
          </a:ln>
        </p:spPr>
        <p:txBody>
          <a:bodyPr>
            <a:spAutoFit/>
          </a:bodyPr>
          <a:lstStyle/>
          <a:p>
            <a:pPr>
              <a:defRPr/>
            </a:pPr>
            <a:r>
              <a:rPr lang="en-GB" sz="2000" b="1" dirty="0">
                <a:effectLst>
                  <a:outerShdw blurRad="38100" dist="38100" dir="2700000" algn="tl">
                    <a:srgbClr val="000000"/>
                  </a:outerShdw>
                </a:effectLst>
                <a:latin typeface="Arial" charset="0"/>
                <a:cs typeface="+mn-cs"/>
              </a:rPr>
              <a:t>Insufficient salt on stockpiles in Australia, together with signs of limited salt availability elsewhere, indicates that the present high quality solar salt production capacity is insufficient. </a:t>
            </a:r>
          </a:p>
          <a:p>
            <a:pPr>
              <a:defRPr/>
            </a:pPr>
            <a:r>
              <a:rPr lang="en-GB" sz="2000" b="1" dirty="0">
                <a:effectLst>
                  <a:outerShdw blurRad="38100" dist="38100" dir="2700000" algn="tl">
                    <a:srgbClr val="000000"/>
                  </a:outerShdw>
                </a:effectLst>
                <a:latin typeface="Arial" charset="0"/>
                <a:cs typeface="+mn-cs"/>
              </a:rPr>
              <a:t>The shortage is likely to accentuate when the present economic slowdown comes to an end and the high growth rates in the Asia-Pacific region are re-established.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714375"/>
            <a:ext cx="7777162"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35844"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2214563"/>
            <a:ext cx="7742237" cy="1169987"/>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Remedy Option No.</a:t>
            </a:r>
            <a:r>
              <a:rPr lang="en-GB" sz="2800" b="1" dirty="0">
                <a:effectLst>
                  <a:outerShdw blurRad="38100" dist="38100" dir="2700000" algn="tl">
                    <a:srgbClr val="000000"/>
                  </a:outerShdw>
                </a:effectLst>
                <a:latin typeface="Arial" charset="0"/>
              </a:rPr>
              <a:t>1:</a:t>
            </a:r>
          </a:p>
          <a:p>
            <a:pPr>
              <a:spcBef>
                <a:spcPct val="50000"/>
              </a:spcBef>
              <a:defRPr/>
            </a:pPr>
            <a:r>
              <a:rPr lang="en-GB" sz="2800" b="1" dirty="0">
                <a:effectLst>
                  <a:outerShdw blurRad="38100" dist="38100" dir="2700000" algn="tl">
                    <a:srgbClr val="000000"/>
                  </a:outerShdw>
                </a:effectLst>
                <a:latin typeface="Arial" charset="0"/>
              </a:rPr>
              <a:t>Compensate shortage with poor quality salt</a:t>
            </a:r>
            <a:r>
              <a:rPr lang="en-GB" sz="2800" b="1" dirty="0">
                <a:effectLst>
                  <a:outerShdw blurRad="63500" dist="38100" dir="2700000" algn="tl" rotWithShape="0">
                    <a:prstClr val="black"/>
                  </a:outerShdw>
                </a:effectLst>
                <a:latin typeface="Arial" charset="0"/>
                <a:cs typeface="+mn-cs"/>
              </a:rPr>
              <a:t> </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3857625"/>
            <a:ext cx="7786687" cy="1338263"/>
          </a:xfrm>
          <a:prstGeom prst="rect">
            <a:avLst/>
          </a:prstGeom>
          <a:noFill/>
          <a:ln w="9525">
            <a:noFill/>
            <a:miter lim="800000"/>
            <a:headEnd/>
            <a:tailEnd/>
          </a:ln>
        </p:spPr>
        <p:txBody>
          <a:bodyPr>
            <a:spAutoFit/>
          </a:bodyPr>
          <a:lstStyle/>
          <a:p>
            <a:pPr>
              <a:lnSpc>
                <a:spcPct val="150000"/>
              </a:lnSpc>
              <a:defRPr/>
            </a:pPr>
            <a:r>
              <a:rPr lang="en-GB" b="1" dirty="0">
                <a:effectLst>
                  <a:outerShdw blurRad="38100" dist="38100" dir="2700000" algn="tl">
                    <a:srgbClr val="000000"/>
                  </a:outerShdw>
                </a:effectLst>
                <a:latin typeface="Arial" charset="0"/>
                <a:cs typeface="+mn-cs"/>
              </a:rPr>
              <a:t>This </a:t>
            </a:r>
            <a:r>
              <a:rPr lang="en-GB" b="1" dirty="0">
                <a:effectLst>
                  <a:outerShdw blurRad="38100" dist="38100" dir="2700000" algn="tl">
                    <a:srgbClr val="000000"/>
                  </a:outerShdw>
                </a:effectLst>
                <a:latin typeface="Arial" charset="0"/>
              </a:rPr>
              <a:t>option </a:t>
            </a:r>
            <a:r>
              <a:rPr lang="en-GB" b="1" dirty="0">
                <a:effectLst>
                  <a:outerShdw blurRad="38100" dist="38100" dir="2700000" algn="tl">
                    <a:srgbClr val="000000"/>
                  </a:outerShdw>
                </a:effectLst>
                <a:latin typeface="Arial" charset="0"/>
                <a:cs typeface="+mn-cs"/>
              </a:rPr>
              <a:t>is undesirable:</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rPr>
              <a:t>  Impurities increase the cost of brine treatment in chloralkali plants </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rPr>
              <a:t>  Poor quality salts cause excessive contaminated effluent discharge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1008063"/>
          </a:xfrm>
        </p:spPr>
        <p:txBody>
          <a:bodyPr/>
          <a:lstStyle/>
          <a:p>
            <a:pPr eaLnBrk="1" hangingPunct="1">
              <a:defRPr/>
            </a:pPr>
            <a:r>
              <a:rPr lang="en-GB" sz="3200" dirty="0" smtClean="0">
                <a:latin typeface="Arial Black" pitchFamily="34" charset="0"/>
              </a:rPr>
              <a:t>Salt Partners</a:t>
            </a:r>
            <a:r>
              <a:rPr lang="en-GB" sz="3200" dirty="0" smtClean="0"/>
              <a:t> </a:t>
            </a:r>
          </a:p>
        </p:txBody>
      </p:sp>
      <p:graphicFrame>
        <p:nvGraphicFramePr>
          <p:cNvPr id="61492" name="Group 52"/>
          <p:cNvGraphicFramePr>
            <a:graphicFrameLocks noGrp="1"/>
          </p:cNvGraphicFramePr>
          <p:nvPr/>
        </p:nvGraphicFramePr>
        <p:xfrm>
          <a:off x="1285853" y="3143248"/>
          <a:ext cx="7500989" cy="2600333"/>
        </p:xfrm>
        <a:graphic>
          <a:graphicData uri="http://schemas.openxmlformats.org/drawingml/2006/table">
            <a:tbl>
              <a:tblPr>
                <a:effectLst>
                  <a:outerShdw blurRad="50800" dist="38100" dir="2700000" algn="tl" rotWithShape="0">
                    <a:prstClr val="black">
                      <a:alpha val="40000"/>
                    </a:prstClr>
                  </a:outerShdw>
                </a:effectLst>
              </a:tblPr>
              <a:tblGrid>
                <a:gridCol w="1500197"/>
                <a:gridCol w="3000396"/>
                <a:gridCol w="3000396"/>
              </a:tblGrid>
              <a:tr h="928694">
                <a:tc>
                  <a:txBody>
                    <a:bodyPr/>
                    <a:lstStyle/>
                    <a:p>
                      <a:pPr>
                        <a:spcAft>
                          <a:spcPts val="0"/>
                        </a:spcAft>
                      </a:pPr>
                      <a:endParaRPr lang="en-GB" sz="1800" b="1" dirty="0">
                        <a:effectLst>
                          <a:outerShdw blurRad="38100" dist="38100" dir="2700000" algn="tl">
                            <a:srgbClr val="000000">
                              <a:alpha val="43137"/>
                            </a:srgbClr>
                          </a:outerShdw>
                        </a:effectLst>
                        <a:latin typeface="Arial"/>
                        <a:ea typeface="Times New Roman"/>
                        <a:cs typeface="Times New Roman"/>
                      </a:endParaRPr>
                    </a:p>
                  </a:txBody>
                  <a:tcPr marL="48520" marR="4852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dirty="0">
                          <a:effectLst>
                            <a:outerShdw blurRad="38100" dist="38100" dir="2700000" algn="tl">
                              <a:srgbClr val="000000"/>
                            </a:outerShdw>
                          </a:effectLst>
                          <a:latin typeface="Arial"/>
                          <a:ea typeface="Times New Roman"/>
                          <a:cs typeface="Times New Roman"/>
                        </a:rPr>
                        <a:t>Cost of brine treatment and </a:t>
                      </a:r>
                      <a:r>
                        <a:rPr lang="en-GB" sz="1800" b="1" dirty="0" smtClean="0">
                          <a:effectLst>
                            <a:outerShdw blurRad="38100" dist="38100" dir="2700000" algn="tl">
                              <a:srgbClr val="000000"/>
                            </a:outerShdw>
                          </a:effectLst>
                          <a:latin typeface="Arial"/>
                          <a:ea typeface="Times New Roman"/>
                          <a:cs typeface="Times New Roman"/>
                        </a:rPr>
                        <a:t>sludge disposal</a:t>
                      </a:r>
                      <a:endParaRPr lang="en-GB" sz="1800" b="1" dirty="0">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dirty="0">
                          <a:effectLst>
                            <a:outerShdw blurRad="38100" dist="38100" dir="2700000" algn="tl">
                              <a:srgbClr val="000000"/>
                            </a:outerShdw>
                          </a:effectLst>
                          <a:latin typeface="Arial"/>
                          <a:ea typeface="Times New Roman"/>
                          <a:cs typeface="Times New Roman"/>
                        </a:rPr>
                        <a:t>Cost of </a:t>
                      </a:r>
                      <a:r>
                        <a:rPr lang="en-GB" sz="1800" b="1" dirty="0" smtClean="0">
                          <a:effectLst>
                            <a:outerShdw blurRad="38100" dist="38100" dir="2700000" algn="tl">
                              <a:srgbClr val="000000"/>
                            </a:outerShdw>
                          </a:effectLst>
                          <a:latin typeface="Arial"/>
                          <a:ea typeface="Times New Roman"/>
                          <a:cs typeface="Times New Roman"/>
                        </a:rPr>
                        <a:t>salt,</a:t>
                      </a:r>
                      <a:br>
                        <a:rPr lang="en-GB" sz="1800" b="1" dirty="0" smtClean="0">
                          <a:effectLst>
                            <a:outerShdw blurRad="38100" dist="38100" dir="2700000" algn="tl">
                              <a:srgbClr val="000000"/>
                            </a:outerShdw>
                          </a:effectLst>
                          <a:latin typeface="Arial"/>
                          <a:ea typeface="Times New Roman"/>
                          <a:cs typeface="Times New Roman"/>
                        </a:rPr>
                      </a:br>
                      <a:r>
                        <a:rPr lang="en-GB" sz="1800" b="1" dirty="0" smtClean="0">
                          <a:effectLst>
                            <a:outerShdw blurRad="38100" dist="38100" dir="2700000" algn="tl">
                              <a:srgbClr val="000000"/>
                            </a:outerShdw>
                          </a:effectLst>
                          <a:latin typeface="Arial"/>
                          <a:ea typeface="Times New Roman"/>
                          <a:cs typeface="Times New Roman"/>
                        </a:rPr>
                        <a:t>brine </a:t>
                      </a:r>
                      <a:r>
                        <a:rPr lang="en-GB" sz="1800" b="1" dirty="0">
                          <a:effectLst>
                            <a:outerShdw blurRad="38100" dist="38100" dir="2700000" algn="tl">
                              <a:srgbClr val="000000"/>
                            </a:outerShdw>
                          </a:effectLst>
                          <a:latin typeface="Arial"/>
                          <a:ea typeface="Times New Roman"/>
                          <a:cs typeface="Times New Roman"/>
                        </a:rPr>
                        <a:t>treatment </a:t>
                      </a:r>
                      <a:endParaRPr lang="en-GB" sz="1800" b="1" dirty="0" smtClean="0">
                        <a:effectLst>
                          <a:outerShdw blurRad="38100" dist="38100" dir="2700000" algn="tl">
                            <a:srgbClr val="000000"/>
                          </a:outerShdw>
                        </a:effectLst>
                        <a:latin typeface="Arial"/>
                        <a:ea typeface="Times New Roman"/>
                        <a:cs typeface="Times New Roman"/>
                      </a:endParaRPr>
                    </a:p>
                    <a:p>
                      <a:pPr algn="ctr">
                        <a:spcAft>
                          <a:spcPts val="0"/>
                        </a:spcAft>
                      </a:pPr>
                      <a:r>
                        <a:rPr lang="en-GB" sz="1800" b="1" dirty="0" smtClean="0">
                          <a:effectLst>
                            <a:outerShdw blurRad="38100" dist="38100" dir="2700000" algn="tl">
                              <a:srgbClr val="000000"/>
                            </a:outerShdw>
                          </a:effectLst>
                          <a:latin typeface="Arial"/>
                          <a:ea typeface="Times New Roman"/>
                          <a:cs typeface="Times New Roman"/>
                        </a:rPr>
                        <a:t>and sludge disposal</a:t>
                      </a:r>
                      <a:endParaRPr lang="en-GB" sz="1800" b="1" dirty="0">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a:spcAft>
                          <a:spcPts val="0"/>
                        </a:spcAft>
                      </a:pPr>
                      <a:endParaRPr lang="en-GB" sz="1800" b="1" dirty="0">
                        <a:effectLst>
                          <a:outerShdw blurRad="38100" dist="38100" dir="2700000" algn="tl">
                            <a:srgbClr val="000000">
                              <a:alpha val="43137"/>
                            </a:srgbClr>
                          </a:outerShdw>
                        </a:effectLst>
                        <a:latin typeface="Arial"/>
                        <a:ea typeface="Times New Roman"/>
                        <a:cs typeface="Times New Roman"/>
                      </a:endParaRPr>
                    </a:p>
                  </a:txBody>
                  <a:tcPr marL="48520" marR="4852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0" dirty="0">
                          <a:effectLst>
                            <a:outerShdw blurRad="38100" dist="38100" dir="2700000" algn="tl">
                              <a:srgbClr val="000000"/>
                            </a:outerShdw>
                          </a:effectLst>
                          <a:latin typeface="Arial"/>
                          <a:ea typeface="Times New Roman"/>
                          <a:cs typeface="Times New Roman"/>
                        </a:rPr>
                        <a:t>(USD / t salt)</a:t>
                      </a: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latinLnBrk="0" hangingPunct="1">
                        <a:spcAft>
                          <a:spcPts val="0"/>
                        </a:spcAft>
                      </a:pPr>
                      <a:r>
                        <a:rPr lang="en-GB" sz="1800" b="0" kern="1200" dirty="0">
                          <a:solidFill>
                            <a:schemeClr val="tx1"/>
                          </a:solidFill>
                          <a:effectLst>
                            <a:outerShdw blurRad="38100" dist="38100" dir="2700000" algn="tl">
                              <a:srgbClr val="000000"/>
                            </a:outerShdw>
                          </a:effectLst>
                          <a:latin typeface="Arial"/>
                          <a:ea typeface="Times New Roman"/>
                          <a:cs typeface="Times New Roman"/>
                        </a:rPr>
                        <a:t>(USD / t salt)</a:t>
                      </a: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lvl="0" algn="l">
                        <a:spcAft>
                          <a:spcPts val="0"/>
                        </a:spcAft>
                      </a:pPr>
                      <a:r>
                        <a:rPr lang="en-GB" sz="1800" b="1" kern="1200" dirty="0">
                          <a:solidFill>
                            <a:schemeClr val="tx1"/>
                          </a:solidFill>
                          <a:effectLst>
                            <a:outerShdw blurRad="38100" dist="38100" dir="2700000" algn="tl">
                              <a:srgbClr val="000000"/>
                            </a:outerShdw>
                          </a:effectLst>
                          <a:latin typeface="Arial"/>
                          <a:ea typeface="Times New Roman"/>
                          <a:cs typeface="Times New Roman"/>
                        </a:rPr>
                        <a:t>Minimum</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dirty="0" smtClean="0">
                          <a:effectLst>
                            <a:outerShdw blurRad="38100" dist="38100" dir="2700000" algn="tl">
                              <a:srgbClr val="000000"/>
                            </a:outerShdw>
                          </a:effectLst>
                          <a:latin typeface="Arial"/>
                          <a:ea typeface="Times New Roman"/>
                          <a:cs typeface="Times New Roman"/>
                        </a:rPr>
                        <a:t>1.50</a:t>
                      </a:r>
                      <a:endParaRPr lang="en-GB" sz="1800" b="1" dirty="0">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dirty="0" smtClean="0">
                          <a:solidFill>
                            <a:schemeClr val="tx1"/>
                          </a:solidFill>
                          <a:effectLst>
                            <a:outerShdw blurRad="38100" dist="38100" dir="2700000" algn="tl">
                              <a:srgbClr val="000000"/>
                            </a:outerShdw>
                          </a:effectLst>
                          <a:latin typeface="Arial"/>
                          <a:ea typeface="Times New Roman"/>
                          <a:cs typeface="Times New Roman"/>
                        </a:rPr>
                        <a:t>10</a:t>
                      </a:r>
                      <a:endParaRPr lang="en-GB" sz="1800" b="1" kern="1200" dirty="0">
                        <a:solidFill>
                          <a:schemeClr val="tx1"/>
                        </a:solidFill>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lvl="0" algn="l" defTabSz="914400" rtl="0" eaLnBrk="1" latinLnBrk="0" hangingPunct="1">
                        <a:spcAft>
                          <a:spcPts val="0"/>
                        </a:spcAft>
                      </a:pPr>
                      <a:r>
                        <a:rPr lang="en-GB" sz="1800" b="1" kern="1200" dirty="0">
                          <a:solidFill>
                            <a:schemeClr val="tx1"/>
                          </a:solidFill>
                          <a:effectLst>
                            <a:outerShdw blurRad="38100" dist="38100" dir="2700000" algn="tl">
                              <a:srgbClr val="000000"/>
                            </a:outerShdw>
                          </a:effectLst>
                          <a:latin typeface="Arial"/>
                          <a:ea typeface="Times New Roman"/>
                          <a:cs typeface="Times New Roman"/>
                        </a:rPr>
                        <a:t>Average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latinLnBrk="0" hangingPunct="1">
                        <a:spcAft>
                          <a:spcPts val="0"/>
                        </a:spcAft>
                      </a:pPr>
                      <a:r>
                        <a:rPr lang="de-CH" sz="1800" b="1" kern="1200" dirty="0" smtClean="0">
                          <a:solidFill>
                            <a:schemeClr val="tx1"/>
                          </a:solidFill>
                          <a:effectLst>
                            <a:outerShdw blurRad="38100" dist="38100" dir="2700000" algn="tl">
                              <a:srgbClr val="000000"/>
                            </a:outerShdw>
                          </a:effectLst>
                          <a:latin typeface="Arial"/>
                          <a:ea typeface="Times New Roman"/>
                          <a:cs typeface="Times New Roman"/>
                        </a:rPr>
                        <a:t>10</a:t>
                      </a:r>
                      <a:endParaRPr lang="en-GB" sz="1800" b="1" kern="1200" dirty="0">
                        <a:solidFill>
                          <a:schemeClr val="tx1"/>
                        </a:solidFill>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sz="1800" b="1" kern="1200" dirty="0" smtClean="0">
                          <a:solidFill>
                            <a:schemeClr val="tx1"/>
                          </a:solidFill>
                          <a:effectLst>
                            <a:outerShdw blurRad="38100" dist="38100" dir="2700000" algn="tl">
                              <a:srgbClr val="000000"/>
                            </a:outerShdw>
                          </a:effectLst>
                          <a:latin typeface="Arial"/>
                          <a:ea typeface="Times New Roman"/>
                          <a:cs typeface="Times New Roman"/>
                        </a:rPr>
                        <a:t>25</a:t>
                      </a:r>
                      <a:endParaRPr lang="en-GB" sz="1800" b="1" kern="1200" dirty="0">
                        <a:solidFill>
                          <a:schemeClr val="tx1"/>
                        </a:solidFill>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lvl="0" algn="l" defTabSz="914400" rtl="0" eaLnBrk="1" latinLnBrk="0" hangingPunct="1">
                        <a:spcAft>
                          <a:spcPts val="0"/>
                        </a:spcAft>
                      </a:pPr>
                      <a:r>
                        <a:rPr lang="en-GB" sz="1800" b="1" kern="1200" dirty="0">
                          <a:solidFill>
                            <a:schemeClr val="tx1"/>
                          </a:solidFill>
                          <a:effectLst>
                            <a:outerShdw blurRad="38100" dist="38100" dir="2700000" algn="tl">
                              <a:srgbClr val="000000"/>
                            </a:outerShdw>
                          </a:effectLst>
                          <a:latin typeface="Arial"/>
                          <a:ea typeface="Times New Roman"/>
                          <a:cs typeface="Times New Roman"/>
                        </a:rPr>
                        <a:t>Maximum</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latinLnBrk="0" hangingPunct="1">
                        <a:spcAft>
                          <a:spcPts val="0"/>
                        </a:spcAft>
                      </a:pPr>
                      <a:r>
                        <a:rPr lang="de-CH" sz="1800" b="1" kern="1200" dirty="0" smtClean="0">
                          <a:solidFill>
                            <a:schemeClr val="tx1"/>
                          </a:solidFill>
                          <a:effectLst>
                            <a:outerShdw blurRad="38100" dist="38100" dir="2700000" algn="tl">
                              <a:srgbClr val="000000"/>
                            </a:outerShdw>
                          </a:effectLst>
                          <a:latin typeface="Arial"/>
                          <a:ea typeface="Times New Roman"/>
                          <a:cs typeface="Times New Roman"/>
                        </a:rPr>
                        <a:t>30</a:t>
                      </a:r>
                      <a:endParaRPr lang="en-GB" sz="1800" b="1" kern="1200" dirty="0">
                        <a:solidFill>
                          <a:schemeClr val="tx1"/>
                        </a:solidFill>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de-CH" sz="1800" b="1" kern="1200" dirty="0" smtClean="0">
                          <a:solidFill>
                            <a:schemeClr val="tx1"/>
                          </a:solidFill>
                          <a:effectLst>
                            <a:outerShdw blurRad="38100" dist="38100" dir="2700000" algn="tl">
                              <a:srgbClr val="000000"/>
                            </a:outerShdw>
                          </a:effectLst>
                          <a:latin typeface="Arial"/>
                          <a:ea typeface="Times New Roman"/>
                          <a:cs typeface="Times New Roman"/>
                        </a:rPr>
                        <a:t>50</a:t>
                      </a:r>
                      <a:endParaRPr lang="en-GB" sz="1800" b="1" kern="1200" dirty="0">
                        <a:solidFill>
                          <a:schemeClr val="tx1"/>
                        </a:solidFill>
                        <a:effectLst>
                          <a:outerShdw blurRad="38100" dist="38100" dir="2700000" algn="tl">
                            <a:srgbClr val="000000"/>
                          </a:outerShdw>
                        </a:effectLst>
                        <a:latin typeface="Arial"/>
                        <a:ea typeface="Times New Roman"/>
                        <a:cs typeface="Times New Roman"/>
                      </a:endParaRPr>
                    </a:p>
                  </a:txBody>
                  <a:tcPr marL="48520" marR="4852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69"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187450" y="2214563"/>
            <a:ext cx="76708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General Cost of Salt and Impurity Removal</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11"/>
          <p:cNvSpPr txBox="1">
            <a:spLocks noChangeArrowheads="1"/>
          </p:cNvSpPr>
          <p:nvPr/>
        </p:nvSpPr>
        <p:spPr bwMode="auto">
          <a:xfrm>
            <a:off x="6572250" y="5857875"/>
            <a:ext cx="2357438"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 AT GANDHIDHAM 2008 SALT CONFERENCE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512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Shark Bay Salt</a:t>
            </a:r>
            <a:r>
              <a:rPr lang="en-GB" sz="2600" b="1" dirty="0">
                <a:effectLst>
                  <a:outerShdw blurRad="63500" dist="38100" dir="2700000" algn="tl" rotWithShape="0">
                    <a:prstClr val="black">
                      <a:alpha val="40000"/>
                    </a:prstClr>
                  </a:outerShdw>
                </a:effectLst>
                <a:latin typeface="Arial" charset="0"/>
                <a:cs typeface="+mn-cs"/>
              </a:rPr>
              <a:t> </a:t>
            </a:r>
            <a:r>
              <a:rPr lang="en-GB" sz="2600" b="1" dirty="0">
                <a:effectLst>
                  <a:outerShdw blurRad="63500" dist="38100" dir="2700000" algn="tl" rotWithShape="0">
                    <a:prstClr val="black"/>
                  </a:outerShdw>
                </a:effectLst>
                <a:latin typeface="Arial" charset="0"/>
                <a:cs typeface="+mn-cs"/>
              </a:rPr>
              <a:t>Stockpiles</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0" name="Text Box 86"/>
          <p:cNvSpPr txBox="1">
            <a:spLocks noChangeArrowheads="1"/>
          </p:cNvSpPr>
          <p:nvPr/>
        </p:nvSpPr>
        <p:spPr bwMode="auto">
          <a:xfrm>
            <a:off x="7306009" y="5015349"/>
            <a:ext cx="1857375" cy="1169551"/>
          </a:xfrm>
          <a:prstGeom prst="rect">
            <a:avLst/>
          </a:prstGeom>
          <a:noFill/>
          <a:ln w="9525">
            <a:noFill/>
            <a:miter lim="800000"/>
            <a:headEnd/>
            <a:tailEnd/>
          </a:ln>
          <a:effectLst/>
        </p:spPr>
        <p:txBody>
          <a:bodyPr>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In early 2003, viewed on Google Earth, the Shark Bay </a:t>
            </a:r>
            <a:r>
              <a:rPr lang="en-GB" sz="1400" dirty="0">
                <a:effectLst>
                  <a:outerShdw blurRad="50800" dist="50800" dir="2700000" algn="tl">
                    <a:srgbClr val="000000"/>
                  </a:outerShdw>
                </a:effectLst>
                <a:latin typeface="Arial" charset="0"/>
                <a:cs typeface="+mn-cs"/>
              </a:rPr>
              <a:t>stockpiles </a:t>
            </a:r>
            <a:r>
              <a:rPr lang="en-GB" sz="1400" dirty="0" smtClean="0">
                <a:effectLst>
                  <a:outerShdw blurRad="50800" dist="50800" dir="2700000" algn="tl">
                    <a:srgbClr val="000000"/>
                  </a:outerShdw>
                </a:effectLst>
                <a:latin typeface="Arial" charset="0"/>
                <a:cs typeface="+mn-cs"/>
              </a:rPr>
              <a:t>were still about half </a:t>
            </a:r>
            <a:r>
              <a:rPr lang="en-GB" sz="1400" dirty="0">
                <a:effectLst>
                  <a:outerShdw blurRad="50800" dist="50800" dir="2700000" algn="tl">
                    <a:srgbClr val="000000"/>
                  </a:outerShdw>
                </a:effectLst>
                <a:latin typeface="Arial" charset="0"/>
                <a:cs typeface="+mn-cs"/>
              </a:rPr>
              <a:t>full.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1" y="2091802"/>
            <a:ext cx="6026994" cy="4093098"/>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714375"/>
            <a:ext cx="7777162"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37892"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2214563"/>
            <a:ext cx="7742237" cy="1169987"/>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Remedy Option No. </a:t>
            </a:r>
            <a:r>
              <a:rPr lang="en-GB" sz="2800" b="1" dirty="0">
                <a:effectLst>
                  <a:outerShdw blurRad="38100" dist="38100" dir="2700000" algn="tl">
                    <a:srgbClr val="000000"/>
                  </a:outerShdw>
                </a:effectLst>
                <a:latin typeface="Arial" charset="0"/>
                <a:cs typeface="+mn-cs"/>
              </a:rPr>
              <a:t>2</a:t>
            </a:r>
          </a:p>
          <a:p>
            <a:pPr>
              <a:spcBef>
                <a:spcPct val="50000"/>
              </a:spcBef>
              <a:defRPr/>
            </a:pPr>
            <a:r>
              <a:rPr lang="en-GB" sz="2800" b="1" dirty="0">
                <a:effectLst>
                  <a:outerShdw blurRad="38100" dist="38100" dir="2700000" algn="tl">
                    <a:srgbClr val="000000"/>
                  </a:outerShdw>
                </a:effectLst>
                <a:latin typeface="Arial" charset="0"/>
              </a:rPr>
              <a:t>Compensate shortage with vacuum salt</a:t>
            </a:r>
            <a:endParaRPr lang="en-GB" sz="2800" b="1" dirty="0">
              <a:effectLst>
                <a:outerShdw blurRad="63500" dist="38100" dir="2700000" algn="tl" rotWithShape="0">
                  <a:prstClr val="black"/>
                </a:outerShdw>
              </a:effectLst>
              <a:latin typeface="Arial" charset="0"/>
              <a:cs typeface="+mn-cs"/>
            </a:endParaRP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3500438"/>
            <a:ext cx="7786687" cy="2446337"/>
          </a:xfrm>
          <a:prstGeom prst="rect">
            <a:avLst/>
          </a:prstGeom>
          <a:noFill/>
          <a:ln w="9525">
            <a:noFill/>
            <a:miter lim="800000"/>
            <a:headEnd/>
            <a:tailEnd/>
          </a:ln>
        </p:spPr>
        <p:txBody>
          <a:bodyPr>
            <a:spAutoFit/>
          </a:bodyPr>
          <a:lstStyle/>
          <a:p>
            <a:pPr>
              <a:lnSpc>
                <a:spcPct val="150000"/>
              </a:lnSpc>
              <a:defRPr/>
            </a:pPr>
            <a:r>
              <a:rPr lang="en-GB" b="1" dirty="0">
                <a:effectLst>
                  <a:outerShdw blurRad="38100" dist="38100" dir="2700000" algn="tl">
                    <a:srgbClr val="000000"/>
                  </a:outerShdw>
                </a:effectLst>
                <a:latin typeface="Arial" charset="0"/>
              </a:rPr>
              <a:t>This </a:t>
            </a:r>
            <a:r>
              <a:rPr lang="en-GB" b="1" dirty="0">
                <a:effectLst>
                  <a:outerShdw blurRad="38100" dist="38100" dir="2700000" algn="tl">
                    <a:srgbClr val="000000"/>
                  </a:outerShdw>
                </a:effectLst>
                <a:latin typeface="Arial" charset="0"/>
                <a:cs typeface="+mn-cs"/>
              </a:rPr>
              <a:t>option </a:t>
            </a:r>
            <a:r>
              <a:rPr lang="en-GB" b="1" dirty="0">
                <a:effectLst>
                  <a:outerShdw blurRad="38100" dist="38100" dir="2700000" algn="tl">
                    <a:srgbClr val="000000"/>
                  </a:outerShdw>
                </a:effectLst>
                <a:latin typeface="Arial" charset="0"/>
              </a:rPr>
              <a:t>is undesirable:</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Vacuum salt is expensive</a:t>
            </a:r>
          </a:p>
          <a:p>
            <a:pPr>
              <a:buFont typeface="Arial" pitchFamily="34" charset="0"/>
              <a:buChar char="•"/>
              <a:defRPr/>
            </a:pPr>
            <a:r>
              <a:rPr lang="en-GB" b="1" dirty="0">
                <a:effectLst>
                  <a:outerShdw blurRad="38100" dist="38100" dir="2700000" algn="tl">
                    <a:srgbClr val="000000"/>
                  </a:outerShdw>
                </a:effectLst>
                <a:latin typeface="Arial" charset="0"/>
                <a:cs typeface="+mn-cs"/>
              </a:rPr>
              <a:t>  Vacuum salt production is mostly energy inefficient</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1 ton of CO</a:t>
            </a:r>
            <a:r>
              <a:rPr lang="en-GB" b="1" baseline="-25000" dirty="0">
                <a:effectLst>
                  <a:outerShdw blurRad="38100" dist="38100" dir="2700000" algn="tl">
                    <a:srgbClr val="000000"/>
                  </a:outerShdw>
                </a:effectLst>
                <a:latin typeface="Arial" charset="0"/>
                <a:cs typeface="+mn-cs"/>
              </a:rPr>
              <a:t>2</a:t>
            </a:r>
            <a:r>
              <a:rPr lang="en-GB" b="1" dirty="0">
                <a:effectLst>
                  <a:outerShdw blurRad="38100" dist="38100" dir="2700000" algn="tl">
                    <a:srgbClr val="000000"/>
                  </a:outerShdw>
                </a:effectLst>
                <a:latin typeface="Arial" charset="0"/>
                <a:cs typeface="+mn-cs"/>
              </a:rPr>
              <a:t> per ton of salt may emanate when burning black coal</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Burning </a:t>
            </a:r>
            <a:r>
              <a:rPr lang="en-GB" b="1" dirty="0">
                <a:effectLst>
                  <a:outerShdw blurRad="38100" dist="38100" dir="2700000" algn="tl">
                    <a:srgbClr val="000000"/>
                  </a:outerShdw>
                </a:effectLst>
                <a:latin typeface="Arial" charset="0"/>
              </a:rPr>
              <a:t>black coal frequently causes pollution</a:t>
            </a:r>
            <a:endParaRPr lang="en-GB" b="1" dirty="0">
              <a:effectLst>
                <a:outerShdw blurRad="38100" dist="38100" dir="2700000" algn="tl">
                  <a:srgbClr val="000000"/>
                </a:outerShdw>
              </a:effectLst>
              <a:latin typeface="Arial" charset="0"/>
              <a:cs typeface="+mn-cs"/>
            </a:endParaRP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a:t>
            </a:r>
            <a:r>
              <a:rPr lang="en-GB" b="1" dirty="0">
                <a:effectLst>
                  <a:outerShdw blurRad="38100" dist="38100" dir="2700000" algn="tl">
                    <a:srgbClr val="000000"/>
                  </a:outerShdw>
                </a:effectLst>
                <a:latin typeface="Arial" charset="0"/>
              </a:rPr>
              <a:t>CO</a:t>
            </a:r>
            <a:r>
              <a:rPr lang="en-GB" b="1" baseline="-25000" dirty="0">
                <a:effectLst>
                  <a:outerShdw blurRad="38100" dist="38100" dir="2700000" algn="tl">
                    <a:srgbClr val="000000"/>
                  </a:outerShdw>
                </a:effectLst>
                <a:latin typeface="Arial" charset="0"/>
              </a:rPr>
              <a:t>2 </a:t>
            </a:r>
            <a:r>
              <a:rPr lang="en-GB" b="1" dirty="0">
                <a:effectLst>
                  <a:outerShdw blurRad="38100" dist="38100" dir="2700000" algn="tl">
                    <a:srgbClr val="000000"/>
                  </a:outerShdw>
                </a:effectLst>
                <a:latin typeface="Arial" charset="0"/>
              </a:rPr>
              <a:t>in the atmosphere causes global warming and climatic change </a:t>
            </a:r>
            <a:endParaRPr lang="en-GB" b="1" dirty="0">
              <a:effectLst>
                <a:outerShdw blurRad="38100" dist="38100" dir="2700000" algn="tl">
                  <a:srgbClr val="00000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1116013" y="333375"/>
            <a:ext cx="7559675" cy="574675"/>
          </a:xfrm>
        </p:spPr>
        <p:txBody>
          <a:bodyPr/>
          <a:lstStyle/>
          <a:p>
            <a:pPr>
              <a:defRPr/>
            </a:pPr>
            <a:r>
              <a:rPr lang="en-GB" sz="3200" dirty="0">
                <a:latin typeface="Arial Black" pitchFamily="34" charset="0"/>
              </a:rPr>
              <a:t>Salt Partners</a:t>
            </a:r>
            <a:r>
              <a:rPr lang="en-GB" sz="3200" dirty="0"/>
              <a:t> </a:t>
            </a:r>
          </a:p>
        </p:txBody>
      </p:sp>
      <p:sp>
        <p:nvSpPr>
          <p:cNvPr id="38915"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163844" name="Text Box 4"/>
          <p:cNvSpPr txBox="1">
            <a:spLocks noChangeArrowheads="1"/>
          </p:cNvSpPr>
          <p:nvPr/>
        </p:nvSpPr>
        <p:spPr bwMode="auto">
          <a:xfrm>
            <a:off x="1116013" y="981075"/>
            <a:ext cx="7813675" cy="523875"/>
          </a:xfrm>
          <a:prstGeom prst="rect">
            <a:avLst/>
          </a:prstGeom>
          <a:noFill/>
          <a:ln w="9525">
            <a:noFill/>
            <a:miter lim="800000"/>
            <a:headEnd/>
            <a:tailEnd/>
          </a:ln>
          <a:effectLst/>
        </p:spPr>
        <p:txBody>
          <a:bodyPr>
            <a:spAutoFit/>
          </a:bodyPr>
          <a:lstStyle/>
          <a:p>
            <a:pPr>
              <a:spcBef>
                <a:spcPct val="50000"/>
              </a:spcBef>
              <a:defRPr/>
            </a:pPr>
            <a:r>
              <a:rPr lang="en-GB" sz="2800" b="1" dirty="0">
                <a:effectLst>
                  <a:outerShdw blurRad="50800" dist="50800" dir="2700000" algn="tl" rotWithShape="0">
                    <a:prstClr val="black"/>
                  </a:outerShdw>
                </a:effectLst>
                <a:latin typeface="Arial" charset="0"/>
              </a:rPr>
              <a:t>Energy Consumption Benchmarking Study</a:t>
            </a:r>
          </a:p>
        </p:txBody>
      </p:sp>
      <p:sp>
        <p:nvSpPr>
          <p:cNvPr id="163845"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163924" name="Picture 84" descr="Benchmarking Ranks"/>
          <p:cNvPicPr>
            <a:picLocks noChangeAspect="1" noChangeArrowheads="1"/>
          </p:cNvPicPr>
          <p:nvPr/>
        </p:nvPicPr>
        <p:blipFill>
          <a:blip r:embed="rId3"/>
          <a:srcRect t="5354"/>
          <a:stretch>
            <a:fillRect/>
          </a:stretch>
        </p:blipFill>
        <p:spPr bwMode="auto">
          <a:xfrm>
            <a:off x="1187450" y="2060575"/>
            <a:ext cx="6337300" cy="3940175"/>
          </a:xfrm>
          <a:prstGeom prst="rect">
            <a:avLst/>
          </a:prstGeom>
          <a:noFill/>
          <a:ln w="3175">
            <a:solidFill>
              <a:schemeClr val="tx2">
                <a:lumMod val="10000"/>
              </a:schemeClr>
            </a:solidFill>
          </a:ln>
          <a:effectLst>
            <a:outerShdw blurRad="50800" dist="50800" dir="2700000" algn="tl" rotWithShape="0">
              <a:prstClr val="black"/>
            </a:outerShdw>
          </a:effectLst>
        </p:spPr>
      </p:pic>
      <p:sp>
        <p:nvSpPr>
          <p:cNvPr id="38919" name="Line 85"/>
          <p:cNvSpPr>
            <a:spLocks noChangeShapeType="1"/>
          </p:cNvSpPr>
          <p:nvPr/>
        </p:nvSpPr>
        <p:spPr bwMode="auto">
          <a:xfrm>
            <a:off x="1927225" y="4687888"/>
            <a:ext cx="521493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3926" name="Text Box 86"/>
          <p:cNvSpPr txBox="1">
            <a:spLocks noChangeArrowheads="1"/>
          </p:cNvSpPr>
          <p:nvPr/>
        </p:nvSpPr>
        <p:spPr bwMode="auto">
          <a:xfrm>
            <a:off x="7572375" y="4214813"/>
            <a:ext cx="1428750" cy="18161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rPr>
              <a:t>96 out of 103 thermal salt evaporating plants use more than theoretical amount of energy. </a:t>
            </a:r>
          </a:p>
        </p:txBody>
      </p:sp>
      <p:sp>
        <p:nvSpPr>
          <p:cNvPr id="163927" name="Text Box 87"/>
          <p:cNvSpPr txBox="1">
            <a:spLocks noChangeArrowheads="1"/>
          </p:cNvSpPr>
          <p:nvPr/>
        </p:nvSpPr>
        <p:spPr bwMode="auto">
          <a:xfrm>
            <a:off x="7000875" y="6072188"/>
            <a:ext cx="936625" cy="184150"/>
          </a:xfrm>
          <a:prstGeom prst="rect">
            <a:avLst/>
          </a:prstGeom>
          <a:noFill/>
          <a:ln w="9525">
            <a:noFill/>
            <a:miter lim="800000"/>
            <a:headEnd/>
            <a:tailEnd/>
          </a:ln>
          <a:effectLst/>
        </p:spPr>
        <p:txBody>
          <a:bodyPr>
            <a:spAutoFit/>
          </a:bodyPr>
          <a:lstStyle/>
          <a:p>
            <a:pPr>
              <a:spcBef>
                <a:spcPct val="50000"/>
              </a:spcBef>
              <a:defRPr/>
            </a:pPr>
            <a:r>
              <a:rPr lang="en-GB" sz="600" dirty="0">
                <a:effectLst>
                  <a:outerShdw blurRad="50800" dist="50800" dir="2700000" algn="tl" rotWithShape="0">
                    <a:prstClr val="black"/>
                  </a:outerShdw>
                </a:effectLst>
              </a:rPr>
              <a:t>EVATHERM</a:t>
            </a:r>
          </a:p>
        </p:txBody>
      </p:sp>
      <p:sp>
        <p:nvSpPr>
          <p:cNvPr id="12"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116013" y="333375"/>
            <a:ext cx="7848600" cy="574675"/>
          </a:xfrm>
        </p:spPr>
        <p:txBody>
          <a:bodyPr/>
          <a:lstStyle/>
          <a:p>
            <a:pPr>
              <a:defRPr/>
            </a:pPr>
            <a:r>
              <a:rPr lang="en-GB" sz="3200" dirty="0">
                <a:latin typeface="Arial Black" pitchFamily="34" charset="0"/>
              </a:rPr>
              <a:t>Salt Partners</a:t>
            </a:r>
            <a:r>
              <a:rPr lang="en-GB" sz="3200" dirty="0"/>
              <a:t> </a:t>
            </a:r>
          </a:p>
        </p:txBody>
      </p:sp>
      <p:sp>
        <p:nvSpPr>
          <p:cNvPr id="39939"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124932" name="Text Box 4"/>
          <p:cNvSpPr txBox="1">
            <a:spLocks noChangeArrowheads="1"/>
          </p:cNvSpPr>
          <p:nvPr/>
        </p:nvSpPr>
        <p:spPr bwMode="auto">
          <a:xfrm>
            <a:off x="1116013" y="1052513"/>
            <a:ext cx="7200900" cy="488950"/>
          </a:xfrm>
          <a:prstGeom prst="rect">
            <a:avLst/>
          </a:prstGeom>
          <a:noFill/>
          <a:ln w="9525">
            <a:noFill/>
            <a:miter lim="800000"/>
            <a:headEnd/>
            <a:tailEnd/>
          </a:ln>
          <a:effectLst/>
        </p:spPr>
        <p:txBody>
          <a:bodyPr>
            <a:spAutoFit/>
          </a:bodyPr>
          <a:lstStyle/>
          <a:p>
            <a:pPr>
              <a:spcBef>
                <a:spcPct val="50000"/>
              </a:spcBef>
              <a:defRPr/>
            </a:pPr>
            <a:r>
              <a:rPr lang="en-GB" sz="2600" b="1" dirty="0">
                <a:effectLst>
                  <a:outerShdw blurRad="50800" dist="38100" dir="2700000" algn="tl" rotWithShape="0">
                    <a:prstClr val="black"/>
                  </a:outerShdw>
                </a:effectLst>
                <a:latin typeface="Arial" charset="0"/>
                <a:cs typeface="+mn-cs"/>
              </a:rPr>
              <a:t>Air Pollution </a:t>
            </a:r>
          </a:p>
        </p:txBody>
      </p:sp>
      <p:sp>
        <p:nvSpPr>
          <p:cNvPr id="124933"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124936" name="Picture 8" descr="ChineseSmogWuHongEPA1"/>
          <p:cNvPicPr>
            <a:picLocks noChangeAspect="1" noChangeArrowheads="1"/>
          </p:cNvPicPr>
          <p:nvPr/>
        </p:nvPicPr>
        <p:blipFill>
          <a:blip r:embed="rId3"/>
          <a:srcRect/>
          <a:stretch>
            <a:fillRect/>
          </a:stretch>
        </p:blipFill>
        <p:spPr bwMode="auto">
          <a:xfrm>
            <a:off x="1204913" y="2060575"/>
            <a:ext cx="6438900" cy="3963988"/>
          </a:xfrm>
          <a:prstGeom prst="rect">
            <a:avLst/>
          </a:prstGeom>
          <a:noFill/>
          <a:ln w="3175">
            <a:solidFill>
              <a:schemeClr val="tx2">
                <a:lumMod val="10000"/>
              </a:schemeClr>
            </a:solidFill>
            <a:miter lim="800000"/>
            <a:headEnd/>
            <a:tailEnd/>
          </a:ln>
          <a:effectLst>
            <a:outerShdw blurRad="50800" dist="38100" dir="2700000" algn="tl" rotWithShape="0">
              <a:prstClr val="black">
                <a:alpha val="80000"/>
              </a:prstClr>
            </a:outerShdw>
          </a:effectLst>
        </p:spPr>
      </p:pic>
      <p:sp>
        <p:nvSpPr>
          <p:cNvPr id="124938" name="Text Box 10"/>
          <p:cNvSpPr txBox="1">
            <a:spLocks noChangeArrowheads="1"/>
          </p:cNvSpPr>
          <p:nvPr/>
        </p:nvSpPr>
        <p:spPr bwMode="auto">
          <a:xfrm>
            <a:off x="7667625" y="4929188"/>
            <a:ext cx="1476375" cy="1169987"/>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In China, black coal is burned to make steam for vacuum salt production.</a:t>
            </a:r>
          </a:p>
        </p:txBody>
      </p:sp>
      <p:sp>
        <p:nvSpPr>
          <p:cNvPr id="124939" name="Text Box 11"/>
          <p:cNvSpPr txBox="1">
            <a:spLocks noChangeArrowheads="1"/>
          </p:cNvSpPr>
          <p:nvPr/>
        </p:nvSpPr>
        <p:spPr bwMode="auto">
          <a:xfrm>
            <a:off x="6929438" y="6072188"/>
            <a:ext cx="1008062" cy="184150"/>
          </a:xfrm>
          <a:prstGeom prst="rect">
            <a:avLst/>
          </a:prstGeom>
          <a:noFill/>
          <a:ln w="9525">
            <a:noFill/>
            <a:miter lim="800000"/>
            <a:headEnd/>
            <a:tailEnd/>
          </a:ln>
          <a:effectLst/>
        </p:spPr>
        <p:txBody>
          <a:bodyPr>
            <a:spAutoFit/>
          </a:bodyPr>
          <a:lstStyle/>
          <a:p>
            <a:pPr>
              <a:spcBef>
                <a:spcPct val="50000"/>
              </a:spcBef>
              <a:defRPr/>
            </a:pPr>
            <a:r>
              <a:rPr lang="en-GB" sz="600" dirty="0">
                <a:effectLst>
                  <a:outerShdw blurRad="50800" dist="38100" dir="2700000" algn="tl" rotWithShape="0">
                    <a:prstClr val="black"/>
                  </a:outerShdw>
                </a:effectLst>
                <a:cs typeface="+mn-cs"/>
              </a:rPr>
              <a:t>WU HONG / EPA</a:t>
            </a:r>
          </a:p>
        </p:txBody>
      </p:sp>
      <p:sp>
        <p:nvSpPr>
          <p:cNvPr id="11"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1116013" y="333375"/>
            <a:ext cx="7848600" cy="574675"/>
          </a:xfrm>
        </p:spPr>
        <p:txBody>
          <a:bodyPr/>
          <a:lstStyle/>
          <a:p>
            <a:pPr>
              <a:defRPr/>
            </a:pPr>
            <a:r>
              <a:rPr lang="en-GB" sz="3200" dirty="0">
                <a:latin typeface="Arial Black" pitchFamily="34" charset="0"/>
              </a:rPr>
              <a:t>Salt Partners</a:t>
            </a:r>
            <a:r>
              <a:rPr lang="en-GB" sz="3200" dirty="0"/>
              <a:t> </a:t>
            </a:r>
          </a:p>
        </p:txBody>
      </p:sp>
      <p:sp>
        <p:nvSpPr>
          <p:cNvPr id="40963"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174084" name="Text Box 4"/>
          <p:cNvSpPr txBox="1">
            <a:spLocks noChangeArrowheads="1"/>
          </p:cNvSpPr>
          <p:nvPr/>
        </p:nvSpPr>
        <p:spPr bwMode="auto">
          <a:xfrm>
            <a:off x="1116013" y="1052513"/>
            <a:ext cx="7200900" cy="488950"/>
          </a:xfrm>
          <a:prstGeom prst="rect">
            <a:avLst/>
          </a:prstGeom>
          <a:noFill/>
          <a:ln w="9525">
            <a:noFill/>
            <a:miter lim="800000"/>
            <a:headEnd/>
            <a:tailEnd/>
          </a:ln>
          <a:effectLst/>
        </p:spPr>
        <p:txBody>
          <a:bodyPr>
            <a:spAutoFit/>
          </a:bodyPr>
          <a:lstStyle/>
          <a:p>
            <a:pPr>
              <a:spcBef>
                <a:spcPct val="50000"/>
              </a:spcBef>
              <a:defRPr/>
            </a:pPr>
            <a:r>
              <a:rPr lang="en-GB" sz="2600" b="1" dirty="0">
                <a:effectLst>
                  <a:outerShdw blurRad="50800" dist="38100" dir="2700000" algn="tl" rotWithShape="0">
                    <a:prstClr val="black"/>
                  </a:outerShdw>
                </a:effectLst>
                <a:latin typeface="Arial" charset="0"/>
                <a:cs typeface="+mn-cs"/>
              </a:rPr>
              <a:t>Global Warming </a:t>
            </a:r>
          </a:p>
        </p:txBody>
      </p:sp>
      <p:sp>
        <p:nvSpPr>
          <p:cNvPr id="174085"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174087" name="Text Box 7"/>
          <p:cNvSpPr txBox="1">
            <a:spLocks noChangeArrowheads="1"/>
          </p:cNvSpPr>
          <p:nvPr/>
        </p:nvSpPr>
        <p:spPr bwMode="auto">
          <a:xfrm>
            <a:off x="7451725" y="5072063"/>
            <a:ext cx="1584325" cy="954087"/>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38100" dir="2700000" algn="tl" rotWithShape="0">
                    <a:prstClr val="black"/>
                  </a:outerShdw>
                </a:effectLst>
                <a:latin typeface="Arial" charset="0"/>
                <a:cs typeface="+mn-cs"/>
              </a:rPr>
              <a:t>Hurricane “Katrina” in the Gulf of Mexico on 29.8.2005. </a:t>
            </a:r>
          </a:p>
        </p:txBody>
      </p:sp>
      <p:sp>
        <p:nvSpPr>
          <p:cNvPr id="174088" name="Text Box 8"/>
          <p:cNvSpPr txBox="1">
            <a:spLocks noChangeArrowheads="1"/>
          </p:cNvSpPr>
          <p:nvPr/>
        </p:nvSpPr>
        <p:spPr bwMode="auto">
          <a:xfrm>
            <a:off x="6929438" y="6072188"/>
            <a:ext cx="1008062" cy="184150"/>
          </a:xfrm>
          <a:prstGeom prst="rect">
            <a:avLst/>
          </a:prstGeom>
          <a:noFill/>
          <a:ln w="9525">
            <a:noFill/>
            <a:miter lim="800000"/>
            <a:headEnd/>
            <a:tailEnd/>
          </a:ln>
          <a:effectLst/>
        </p:spPr>
        <p:txBody>
          <a:bodyPr>
            <a:spAutoFit/>
          </a:bodyPr>
          <a:lstStyle/>
          <a:p>
            <a:pPr>
              <a:spcBef>
                <a:spcPct val="50000"/>
              </a:spcBef>
              <a:defRPr/>
            </a:pPr>
            <a:r>
              <a:rPr lang="en-GB" sz="600" dirty="0">
                <a:effectLst>
                  <a:outerShdw blurRad="50800" dist="38100" dir="2700000" algn="tl" rotWithShape="0">
                    <a:prstClr val="black"/>
                  </a:outerShdw>
                </a:effectLst>
                <a:cs typeface="+mn-cs"/>
              </a:rPr>
              <a:t>NASA</a:t>
            </a:r>
          </a:p>
        </p:txBody>
      </p:sp>
      <p:pic>
        <p:nvPicPr>
          <p:cNvPr id="174090" name="Picture 10" descr="HuricaneKatharinaNASA1"/>
          <p:cNvPicPr>
            <a:picLocks noChangeAspect="1" noChangeArrowheads="1"/>
          </p:cNvPicPr>
          <p:nvPr/>
        </p:nvPicPr>
        <p:blipFill>
          <a:blip r:embed="rId3"/>
          <a:srcRect/>
          <a:stretch>
            <a:fillRect/>
          </a:stretch>
        </p:blipFill>
        <p:spPr bwMode="auto">
          <a:xfrm>
            <a:off x="1187450" y="2060575"/>
            <a:ext cx="6242050" cy="3960813"/>
          </a:xfrm>
          <a:prstGeom prst="rect">
            <a:avLst/>
          </a:prstGeom>
          <a:noFill/>
          <a:ln w="3175">
            <a:solidFill>
              <a:schemeClr val="tx2">
                <a:lumMod val="10000"/>
              </a:schemeClr>
            </a:solidFill>
            <a:miter lim="800000"/>
            <a:headEnd/>
            <a:tailEnd/>
          </a:ln>
          <a:effectLst>
            <a:outerShdw blurRad="50800" dist="38100" dir="2700000" algn="tl" rotWithShape="0">
              <a:prstClr val="black">
                <a:alpha val="80000"/>
              </a:prstClr>
            </a:outerShdw>
          </a:effectLst>
        </p:spPr>
      </p:pic>
      <p:sp>
        <p:nvSpPr>
          <p:cNvPr id="11"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1116013" y="333375"/>
            <a:ext cx="7848600" cy="574675"/>
          </a:xfrm>
        </p:spPr>
        <p:txBody>
          <a:bodyPr/>
          <a:lstStyle/>
          <a:p>
            <a:pPr>
              <a:defRPr/>
            </a:pPr>
            <a:r>
              <a:rPr lang="en-GB" sz="3200" dirty="0">
                <a:latin typeface="Arial Black" pitchFamily="34" charset="0"/>
              </a:rPr>
              <a:t>Salt Partners</a:t>
            </a:r>
            <a:r>
              <a:rPr lang="en-GB" sz="3200" dirty="0"/>
              <a:t> </a:t>
            </a:r>
          </a:p>
        </p:txBody>
      </p:sp>
      <p:sp>
        <p:nvSpPr>
          <p:cNvPr id="41987"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176132" name="Text Box 4"/>
          <p:cNvSpPr txBox="1">
            <a:spLocks noChangeArrowheads="1"/>
          </p:cNvSpPr>
          <p:nvPr/>
        </p:nvSpPr>
        <p:spPr bwMode="auto">
          <a:xfrm>
            <a:off x="1116013" y="1052513"/>
            <a:ext cx="7200900" cy="488950"/>
          </a:xfrm>
          <a:prstGeom prst="rect">
            <a:avLst/>
          </a:prstGeom>
          <a:noFill/>
          <a:ln w="9525">
            <a:noFill/>
            <a:miter lim="800000"/>
            <a:headEnd/>
            <a:tailEnd/>
          </a:ln>
          <a:effectLst/>
        </p:spPr>
        <p:txBody>
          <a:bodyPr>
            <a:spAutoFit/>
          </a:bodyPr>
          <a:lstStyle/>
          <a:p>
            <a:pPr>
              <a:spcBef>
                <a:spcPct val="50000"/>
              </a:spcBef>
              <a:defRPr/>
            </a:pPr>
            <a:r>
              <a:rPr lang="en-GB" sz="2600" b="1" dirty="0">
                <a:effectLst>
                  <a:outerShdw blurRad="50800" dist="38100" dir="2700000" algn="tl" rotWithShape="0">
                    <a:prstClr val="black"/>
                  </a:outerShdw>
                </a:effectLst>
                <a:latin typeface="Arial" charset="0"/>
                <a:cs typeface="+mn-cs"/>
              </a:rPr>
              <a:t>Destructive Climatic Change </a:t>
            </a:r>
          </a:p>
        </p:txBody>
      </p:sp>
      <p:sp>
        <p:nvSpPr>
          <p:cNvPr id="176133"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176134" name="Text Box 6"/>
          <p:cNvSpPr txBox="1">
            <a:spLocks noChangeArrowheads="1"/>
          </p:cNvSpPr>
          <p:nvPr/>
        </p:nvSpPr>
        <p:spPr bwMode="auto">
          <a:xfrm>
            <a:off x="7235825" y="4214813"/>
            <a:ext cx="1908175" cy="18161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Hurricane “Katrina” destroyed large parts of New Orleans and surroundings. Increased </a:t>
            </a:r>
            <a:r>
              <a:rPr lang="en-GB" sz="1400" dirty="0">
                <a:effectLst>
                  <a:outerShdw blurRad="50800" dist="50800" dir="2700000" algn="tl" rotWithShape="0">
                    <a:prstClr val="black"/>
                  </a:outerShdw>
                </a:effectLst>
                <a:latin typeface="Arial" charset="0"/>
              </a:rPr>
              <a:t>hurricane  activity is believed to be caused by global warming.</a:t>
            </a:r>
            <a:endParaRPr lang="en-GB" sz="1400" dirty="0">
              <a:effectLst>
                <a:outerShdw blurRad="50800" dist="50800" dir="2700000" algn="tl" rotWithShape="0">
                  <a:prstClr val="black"/>
                </a:outerShdw>
              </a:effectLst>
              <a:latin typeface="Arial" charset="0"/>
              <a:cs typeface="+mn-cs"/>
            </a:endParaRPr>
          </a:p>
        </p:txBody>
      </p:sp>
      <p:sp>
        <p:nvSpPr>
          <p:cNvPr id="176135" name="Text Box 7"/>
          <p:cNvSpPr txBox="1">
            <a:spLocks noChangeArrowheads="1"/>
          </p:cNvSpPr>
          <p:nvPr/>
        </p:nvSpPr>
        <p:spPr bwMode="auto">
          <a:xfrm>
            <a:off x="6572250" y="6072188"/>
            <a:ext cx="1008063" cy="184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GB" sz="600" dirty="0">
                <a:effectLst>
                  <a:outerShdw blurRad="50800" dist="38100" dir="2700000" algn="tl" rotWithShape="0">
                    <a:prstClr val="black"/>
                  </a:outerShdw>
                </a:effectLst>
                <a:latin typeface="Arial" charset="0"/>
                <a:cs typeface="+mn-cs"/>
              </a:rPr>
              <a:t>Groenteman</a:t>
            </a:r>
          </a:p>
        </p:txBody>
      </p:sp>
      <p:pic>
        <p:nvPicPr>
          <p:cNvPr id="176137" name="Picture 9" descr="KatharinaTwisterGroenteman2"/>
          <p:cNvPicPr>
            <a:picLocks noChangeAspect="1" noChangeArrowheads="1"/>
          </p:cNvPicPr>
          <p:nvPr/>
        </p:nvPicPr>
        <p:blipFill>
          <a:blip r:embed="rId3"/>
          <a:srcRect/>
          <a:stretch>
            <a:fillRect/>
          </a:stretch>
        </p:blipFill>
        <p:spPr bwMode="auto">
          <a:xfrm>
            <a:off x="1187450" y="1989138"/>
            <a:ext cx="6027738" cy="4030662"/>
          </a:xfrm>
          <a:prstGeom prst="rect">
            <a:avLst/>
          </a:prstGeom>
          <a:noFill/>
          <a:ln w="3175">
            <a:solidFill>
              <a:schemeClr val="tx2">
                <a:lumMod val="10000"/>
              </a:schemeClr>
            </a:solidFill>
            <a:miter lim="800000"/>
            <a:headEnd/>
            <a:tailEnd/>
          </a:ln>
          <a:effectLst>
            <a:outerShdw blurRad="50800" dist="38100" dir="2700000" algn="tl" rotWithShape="0">
              <a:prstClr val="black">
                <a:alpha val="75000"/>
              </a:prstClr>
            </a:outerShdw>
          </a:effectLst>
        </p:spPr>
      </p:pic>
      <p:sp>
        <p:nvSpPr>
          <p:cNvPr id="11"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714375"/>
            <a:ext cx="7777162" cy="596900"/>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43012"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2214563"/>
            <a:ext cx="7742237" cy="1600200"/>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Remedy Option No. </a:t>
            </a:r>
            <a:r>
              <a:rPr lang="en-GB" sz="2800" b="1" dirty="0">
                <a:effectLst>
                  <a:outerShdw blurRad="38100" dist="38100" dir="2700000" algn="tl">
                    <a:srgbClr val="000000"/>
                  </a:outerShdw>
                </a:effectLst>
                <a:latin typeface="Arial" charset="0"/>
                <a:cs typeface="+mn-cs"/>
              </a:rPr>
              <a:t>3</a:t>
            </a:r>
          </a:p>
          <a:p>
            <a:pPr>
              <a:spcBef>
                <a:spcPct val="50000"/>
              </a:spcBef>
              <a:defRPr/>
            </a:pPr>
            <a:r>
              <a:rPr lang="en-GB" sz="2800" b="1" dirty="0">
                <a:effectLst>
                  <a:outerShdw blurRad="38100" dist="38100" dir="2700000" algn="tl">
                    <a:srgbClr val="000000"/>
                  </a:outerShdw>
                </a:effectLst>
                <a:latin typeface="Arial" charset="0"/>
              </a:rPr>
              <a:t>Compensate shortage with additional high quality solar salt production capacities</a:t>
            </a:r>
            <a:r>
              <a:rPr lang="en-GB" sz="2800" b="1" dirty="0">
                <a:effectLst>
                  <a:outerShdw blurRad="63500" dist="38100" dir="2700000" algn="tl" rotWithShape="0">
                    <a:prstClr val="black"/>
                  </a:outerShdw>
                </a:effectLst>
                <a:latin typeface="Arial" charset="0"/>
                <a:cs typeface="+mn-cs"/>
              </a:rPr>
              <a:t> </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4000500"/>
            <a:ext cx="7786687" cy="1754188"/>
          </a:xfrm>
          <a:prstGeom prst="rect">
            <a:avLst/>
          </a:prstGeom>
          <a:noFill/>
          <a:ln w="9525">
            <a:noFill/>
            <a:miter lim="800000"/>
            <a:headEnd/>
            <a:tailEnd/>
          </a:ln>
        </p:spPr>
        <p:txBody>
          <a:bodyPr>
            <a:spAutoFit/>
          </a:bodyPr>
          <a:lstStyle/>
          <a:p>
            <a:pPr>
              <a:lnSpc>
                <a:spcPct val="150000"/>
              </a:lnSpc>
              <a:defRPr/>
            </a:pPr>
            <a:r>
              <a:rPr lang="en-GB" b="1" dirty="0">
                <a:effectLst>
                  <a:outerShdw blurRad="38100" dist="38100" dir="2700000" algn="tl">
                    <a:srgbClr val="000000"/>
                  </a:outerShdw>
                </a:effectLst>
                <a:latin typeface="Arial" charset="0"/>
              </a:rPr>
              <a:t>This </a:t>
            </a:r>
            <a:r>
              <a:rPr lang="en-GB" b="1" dirty="0">
                <a:effectLst>
                  <a:outerShdw blurRad="38100" dist="38100" dir="2700000" algn="tl">
                    <a:srgbClr val="000000"/>
                  </a:outerShdw>
                </a:effectLst>
                <a:latin typeface="Arial" charset="0"/>
                <a:cs typeface="+mn-cs"/>
              </a:rPr>
              <a:t>option </a:t>
            </a:r>
            <a:r>
              <a:rPr lang="en-GB" b="1" dirty="0">
                <a:effectLst>
                  <a:outerShdw blurRad="38100" dist="38100" dir="2700000" algn="tl">
                    <a:srgbClr val="000000"/>
                  </a:outerShdw>
                </a:effectLst>
                <a:latin typeface="Arial" charset="0"/>
              </a:rPr>
              <a:t>is highly desirable:</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High quality solar salt is inexpensive</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a:t>
            </a:r>
            <a:r>
              <a:rPr lang="en-GB" b="1" dirty="0">
                <a:effectLst>
                  <a:outerShdw blurRad="38100" dist="38100" dir="2700000" algn="tl">
                    <a:srgbClr val="000000"/>
                  </a:outerShdw>
                </a:effectLst>
                <a:latin typeface="Arial" charset="0"/>
              </a:rPr>
              <a:t>Solar </a:t>
            </a:r>
            <a:r>
              <a:rPr lang="en-GB" b="1" dirty="0">
                <a:effectLst>
                  <a:outerShdw blurRad="38100" dist="38100" dir="2700000" algn="tl">
                    <a:srgbClr val="000000"/>
                  </a:outerShdw>
                </a:effectLst>
                <a:latin typeface="Arial" charset="0"/>
                <a:cs typeface="+mn-cs"/>
              </a:rPr>
              <a:t>salt production employs renewable energy most effectively</a:t>
            </a:r>
          </a:p>
          <a:p>
            <a:pPr>
              <a:lnSpc>
                <a:spcPct val="150000"/>
              </a:lnSpc>
              <a:buFont typeface="Arial" pitchFamily="34" charset="0"/>
              <a:buChar char="•"/>
              <a:defRPr/>
            </a:pPr>
            <a:r>
              <a:rPr lang="en-GB" b="1" dirty="0">
                <a:effectLst>
                  <a:outerShdw blurRad="38100" dist="38100" dir="2700000" algn="tl">
                    <a:srgbClr val="000000"/>
                  </a:outerShdw>
                </a:effectLst>
                <a:latin typeface="Arial" charset="0"/>
                <a:cs typeface="+mn-cs"/>
              </a:rPr>
              <a:t>  Solar saltfields are environmentally beneficial wetlands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9"/>
          <p:cNvSpPr>
            <a:spLocks noGrp="1" noChangeArrowheads="1"/>
          </p:cNvSpPr>
          <p:nvPr>
            <p:ph type="ftr" sz="quarter" idx="11"/>
          </p:nvPr>
        </p:nvSpPr>
        <p:spPr>
          <a:xfrm>
            <a:off x="1143000" y="6248400"/>
            <a:ext cx="5105400" cy="323850"/>
          </a:xfrm>
        </p:spPr>
        <p:txBody>
          <a:bodyPr/>
          <a:lstStyle/>
          <a:p>
            <a:pPr algn="l">
              <a:defRPr/>
            </a:pPr>
            <a:r>
              <a:rPr lang="en-GB" dirty="0" smtClean="0"/>
              <a:t>17th World Chloralkali Conference, 20.–21.6.2013, Pan-Pacific, Singapore</a:t>
            </a:r>
            <a:endParaRPr lang="en-GB" dirty="0"/>
          </a:p>
        </p:txBody>
      </p:sp>
      <p:sp>
        <p:nvSpPr>
          <p:cNvPr id="12185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4403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31749" name="Text Box 4"/>
          <p:cNvSpPr txBox="1">
            <a:spLocks noChangeArrowheads="1"/>
          </p:cNvSpPr>
          <p:nvPr/>
        </p:nvSpPr>
        <p:spPr bwMode="auto">
          <a:xfrm>
            <a:off x="1116013" y="1052513"/>
            <a:ext cx="7742237" cy="488950"/>
          </a:xfrm>
          <a:prstGeom prst="rect">
            <a:avLst/>
          </a:prstGeom>
          <a:noFill/>
          <a:ln w="9525">
            <a:noFill/>
            <a:miter lim="800000"/>
            <a:headEnd/>
            <a:tailEnd/>
          </a:ln>
        </p:spPr>
        <p:txBody>
          <a:bodyPr>
            <a:spAutoFit/>
          </a:bodyPr>
          <a:lstStyle/>
          <a:p>
            <a:pPr>
              <a:spcBef>
                <a:spcPct val="50000"/>
              </a:spcBef>
              <a:defRPr/>
            </a:pPr>
            <a:r>
              <a:rPr lang="en-GB" sz="2600" b="1" dirty="0">
                <a:effectLst>
                  <a:outerShdw blurRad="50800" dist="50800" dir="2700000" algn="tl">
                    <a:srgbClr val="000000"/>
                  </a:outerShdw>
                </a:effectLst>
                <a:latin typeface="Arial" charset="0"/>
                <a:cs typeface="+mn-cs"/>
              </a:rPr>
              <a:t>Solar Energy on the Planet Earth </a:t>
            </a:r>
          </a:p>
        </p:txBody>
      </p:sp>
      <p:sp>
        <p:nvSpPr>
          <p:cNvPr id="12186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31751" name="Picture 7"/>
          <p:cNvPicPr>
            <a:picLocks noChangeAspect="1" noChangeArrowheads="1"/>
          </p:cNvPicPr>
          <p:nvPr/>
        </p:nvPicPr>
        <p:blipFill>
          <a:blip r:embed="rId3"/>
          <a:srcRect t="1806"/>
          <a:stretch>
            <a:fillRect/>
          </a:stretch>
        </p:blipFill>
        <p:spPr bwMode="auto">
          <a:xfrm>
            <a:off x="1143000" y="2000250"/>
            <a:ext cx="6180138" cy="3957638"/>
          </a:xfrm>
          <a:prstGeom prst="rect">
            <a:avLst/>
          </a:prstGeom>
          <a:noFill/>
          <a:ln w="12700">
            <a:solidFill>
              <a:schemeClr val="accent4">
                <a:lumMod val="10000"/>
              </a:schemeClr>
            </a:solidFill>
            <a:miter lim="800000"/>
            <a:headEnd/>
            <a:tailEnd/>
          </a:ln>
          <a:effectLst/>
        </p:spPr>
      </p:pic>
      <p:sp>
        <p:nvSpPr>
          <p:cNvPr id="31752" name="Text Box 8"/>
          <p:cNvSpPr txBox="1">
            <a:spLocks noChangeArrowheads="1"/>
          </p:cNvSpPr>
          <p:nvPr/>
        </p:nvSpPr>
        <p:spPr bwMode="auto">
          <a:xfrm>
            <a:off x="7000875" y="6000750"/>
            <a:ext cx="504825"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50800" dist="50800" dir="2700000" algn="tl" rotWithShape="0">
                    <a:prstClr val="black"/>
                  </a:outerShdw>
                </a:effectLst>
                <a:cs typeface="+mn-cs"/>
              </a:rPr>
              <a:t>NASA</a:t>
            </a:r>
          </a:p>
        </p:txBody>
      </p:sp>
      <p:sp>
        <p:nvSpPr>
          <p:cNvPr id="31753" name="Text Box 9"/>
          <p:cNvSpPr txBox="1">
            <a:spLocks noChangeArrowheads="1"/>
          </p:cNvSpPr>
          <p:nvPr/>
        </p:nvSpPr>
        <p:spPr bwMode="auto">
          <a:xfrm>
            <a:off x="7380288" y="1928813"/>
            <a:ext cx="1763712" cy="4078287"/>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1400" dirty="0">
                <a:effectLst>
                  <a:outerShdw blurRad="38100" dist="38100" dir="2700000" algn="tl">
                    <a:srgbClr val="000000"/>
                  </a:outerShdw>
                </a:effectLst>
                <a:latin typeface="Arial" charset="0"/>
              </a:rPr>
              <a:t>Locations with highest rates of evaporation, suitable for solar salt production:</a:t>
            </a:r>
            <a:br>
              <a:rPr lang="en-GB" sz="1400" dirty="0">
                <a:effectLst>
                  <a:outerShdw blurRad="38100" dist="38100" dir="2700000" algn="tl">
                    <a:srgbClr val="000000"/>
                  </a:outerShdw>
                </a:effectLst>
                <a:latin typeface="Arial" charset="0"/>
              </a:rPr>
            </a:br>
            <a:r>
              <a:rPr lang="en-GB" sz="1400" dirty="0">
                <a:effectLst>
                  <a:outerShdw blurRad="38100" dist="38100" dir="2700000" algn="tl">
                    <a:srgbClr val="000000"/>
                  </a:outerShdw>
                </a:effectLst>
                <a:latin typeface="Arial" charset="0"/>
              </a:rPr>
              <a:t/>
            </a:r>
            <a:br>
              <a:rPr lang="en-GB" sz="1400" dirty="0">
                <a:effectLst>
                  <a:outerShdw blurRad="38100" dist="38100" dir="2700000" algn="tl">
                    <a:srgbClr val="000000"/>
                  </a:outerShdw>
                </a:effectLst>
                <a:latin typeface="Arial" charset="0"/>
              </a:rPr>
            </a:br>
            <a:r>
              <a:rPr lang="en-GB" sz="1400" b="1" dirty="0">
                <a:effectLst>
                  <a:outerShdw blurRad="38100" dist="38100" dir="2700000" algn="tl">
                    <a:srgbClr val="000000"/>
                  </a:outerShdw>
                </a:effectLst>
                <a:latin typeface="Arial" charset="0"/>
              </a:rPr>
              <a:t>Caribbean Sea  North Africa          South Africa    Middle East Western India Western Australia</a:t>
            </a:r>
          </a:p>
          <a:p>
            <a:pPr eaLnBrk="1" hangingPunct="1">
              <a:spcBef>
                <a:spcPct val="50000"/>
              </a:spcBef>
            </a:pPr>
            <a:r>
              <a:rPr lang="en-GB" sz="1400" dirty="0">
                <a:effectLst>
                  <a:outerShdw blurRad="38100" dist="38100" dir="2700000" algn="tl">
                    <a:srgbClr val="000000"/>
                  </a:outerShdw>
                </a:effectLst>
                <a:latin typeface="Arial" charset="0"/>
              </a:rPr>
              <a:t>In China, the Gulf of Bohai receives only half the solar energy available at the most suitable locations.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9"/>
          <p:cNvSpPr>
            <a:spLocks noGrp="1" noChangeArrowheads="1"/>
          </p:cNvSpPr>
          <p:nvPr>
            <p:ph type="ftr" sz="quarter" idx="11"/>
          </p:nvPr>
        </p:nvSpPr>
        <p:spPr>
          <a:xfrm>
            <a:off x="1143000" y="6248400"/>
            <a:ext cx="5105400" cy="323850"/>
          </a:xfrm>
        </p:spPr>
        <p:txBody>
          <a:bodyPr/>
          <a:lstStyle/>
          <a:p>
            <a:pPr algn="l">
              <a:defRPr/>
            </a:pPr>
            <a:r>
              <a:rPr lang="en-GB" dirty="0" smtClean="0"/>
              <a:t>17th World Chloralkali Conference, 20.–21.6.2013, Pan-Pacific, Singapore</a:t>
            </a:r>
            <a:endParaRPr lang="en-GB" dirty="0"/>
          </a:p>
        </p:txBody>
      </p:sp>
      <p:sp>
        <p:nvSpPr>
          <p:cNvPr id="12185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45060"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31749" name="Text Box 4"/>
          <p:cNvSpPr txBox="1">
            <a:spLocks noChangeArrowheads="1"/>
          </p:cNvSpPr>
          <p:nvPr/>
        </p:nvSpPr>
        <p:spPr bwMode="auto">
          <a:xfrm>
            <a:off x="1116013" y="1052513"/>
            <a:ext cx="7742237" cy="488950"/>
          </a:xfrm>
          <a:prstGeom prst="rect">
            <a:avLst/>
          </a:prstGeom>
          <a:noFill/>
          <a:ln w="9525">
            <a:noFill/>
            <a:miter lim="800000"/>
            <a:headEnd/>
            <a:tailEnd/>
          </a:ln>
        </p:spPr>
        <p:txBody>
          <a:bodyPr>
            <a:spAutoFit/>
          </a:bodyPr>
          <a:lstStyle/>
          <a:p>
            <a:pPr>
              <a:spcBef>
                <a:spcPct val="50000"/>
              </a:spcBef>
              <a:defRPr/>
            </a:pPr>
            <a:r>
              <a:rPr lang="en-GB" sz="2600" b="1" dirty="0">
                <a:effectLst>
                  <a:outerShdw blurRad="50800" dist="50800" dir="2700000" algn="tl">
                    <a:srgbClr val="000000"/>
                  </a:outerShdw>
                </a:effectLst>
                <a:latin typeface="Arial" charset="0"/>
                <a:cs typeface="+mn-cs"/>
              </a:rPr>
              <a:t>Chinese Solar Salt Production Method</a:t>
            </a:r>
          </a:p>
        </p:txBody>
      </p:sp>
      <p:sp>
        <p:nvSpPr>
          <p:cNvPr id="12186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31752" name="Text Box 8"/>
          <p:cNvSpPr txBox="1">
            <a:spLocks noChangeArrowheads="1"/>
          </p:cNvSpPr>
          <p:nvPr/>
        </p:nvSpPr>
        <p:spPr bwMode="auto">
          <a:xfrm>
            <a:off x="6429375" y="5857875"/>
            <a:ext cx="1000125"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50800" dist="50800" dir="2700000" algn="tl" rotWithShape="0">
                    <a:prstClr val="black"/>
                  </a:outerShdw>
                </a:effectLst>
                <a:cs typeface="+mn-cs"/>
              </a:rPr>
              <a:t>SALT PARTNERS</a:t>
            </a:r>
          </a:p>
        </p:txBody>
      </p:sp>
      <p:sp>
        <p:nvSpPr>
          <p:cNvPr id="31753" name="Text Box 9"/>
          <p:cNvSpPr txBox="1">
            <a:spLocks noChangeArrowheads="1"/>
          </p:cNvSpPr>
          <p:nvPr/>
        </p:nvSpPr>
        <p:spPr bwMode="auto">
          <a:xfrm>
            <a:off x="7143750" y="2714625"/>
            <a:ext cx="2000250" cy="3108325"/>
          </a:xfrm>
          <a:prstGeom prst="rect">
            <a:avLst/>
          </a:prstGeom>
          <a:noFill/>
          <a:ln w="9525">
            <a:noFill/>
            <a:miter lim="800000"/>
            <a:headEnd/>
            <a:tailEnd/>
          </a:ln>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At the Gulf of Bohai, sudden rain storms are frequent and heavy. Saturated brine is being protected against dilution with plastic foils. The plastic is pulled over the brine, rain water is drained when the storm is over and the plastic foil is rolled back using electric motors.</a:t>
            </a:r>
          </a:p>
        </p:txBody>
      </p:sp>
      <p:pic>
        <p:nvPicPr>
          <p:cNvPr id="11" name="Picture 10" descr="DSC_0047a.jpg"/>
          <p:cNvPicPr>
            <a:picLocks noChangeAspect="1"/>
          </p:cNvPicPr>
          <p:nvPr/>
        </p:nvPicPr>
        <p:blipFill>
          <a:blip r:embed="rId3"/>
          <a:stretch>
            <a:fillRect/>
          </a:stretch>
        </p:blipFill>
        <p:spPr>
          <a:xfrm>
            <a:off x="1538288" y="2071688"/>
            <a:ext cx="5600700" cy="3714750"/>
          </a:xfrm>
          <a:prstGeom prst="rect">
            <a:avLst/>
          </a:prstGeom>
          <a:ln w="3175">
            <a:solidFill>
              <a:schemeClr val="tx2">
                <a:lumMod val="10000"/>
              </a:schemeClr>
            </a:solidFill>
          </a:ln>
          <a:effectLst>
            <a:outerShdw blurRad="76200" dist="50800" dir="5400000" algn="ctr" rotWithShape="0">
              <a:schemeClr val="tx2">
                <a:lumMod val="10000"/>
              </a:schemeClr>
            </a:outerShdw>
          </a:effectLst>
        </p:spPr>
      </p:pic>
      <p:pic>
        <p:nvPicPr>
          <p:cNvPr id="12" name="Picture 11" descr="DSC_0247a.jpg"/>
          <p:cNvPicPr>
            <a:picLocks noChangeAspect="1"/>
          </p:cNvPicPr>
          <p:nvPr/>
        </p:nvPicPr>
        <p:blipFill>
          <a:blip r:embed="rId4"/>
          <a:stretch>
            <a:fillRect/>
          </a:stretch>
        </p:blipFill>
        <p:spPr>
          <a:xfrm>
            <a:off x="1214438" y="3041650"/>
            <a:ext cx="2357437" cy="3030538"/>
          </a:xfrm>
          <a:prstGeom prst="rect">
            <a:avLst/>
          </a:prstGeom>
          <a:ln w="3175">
            <a:solidFill>
              <a:schemeClr val="tx2">
                <a:lumMod val="10000"/>
              </a:schemeClr>
            </a:solidFill>
          </a:ln>
          <a:effectLst>
            <a:outerShdw blurRad="50800" dist="38100" dir="2700000" algn="tl" rotWithShape="0">
              <a:prstClr val="black">
                <a:alpha val="55000"/>
              </a:prstClr>
            </a:outerShdw>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9"/>
          <p:cNvSpPr>
            <a:spLocks noGrp="1" noChangeArrowheads="1"/>
          </p:cNvSpPr>
          <p:nvPr>
            <p:ph type="ftr" sz="quarter" idx="11"/>
          </p:nvPr>
        </p:nvSpPr>
        <p:spPr>
          <a:xfrm>
            <a:off x="1143000" y="6248400"/>
            <a:ext cx="5105400" cy="323850"/>
          </a:xfrm>
        </p:spPr>
        <p:txBody>
          <a:bodyPr/>
          <a:lstStyle/>
          <a:p>
            <a:pPr algn="l">
              <a:defRPr/>
            </a:pPr>
            <a:r>
              <a:rPr lang="en-GB" dirty="0" smtClean="0"/>
              <a:t>17th World Chloralkali Conference, 20.–21.6.2013, Pan-Pacific, Singapore</a:t>
            </a:r>
            <a:endParaRPr lang="en-GB" dirty="0"/>
          </a:p>
        </p:txBody>
      </p:sp>
      <p:sp>
        <p:nvSpPr>
          <p:cNvPr id="12185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46084"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31749" name="Text Box 4"/>
          <p:cNvSpPr txBox="1">
            <a:spLocks noChangeArrowheads="1"/>
          </p:cNvSpPr>
          <p:nvPr/>
        </p:nvSpPr>
        <p:spPr bwMode="auto">
          <a:xfrm>
            <a:off x="1116013" y="1052513"/>
            <a:ext cx="7742237" cy="461962"/>
          </a:xfrm>
          <a:prstGeom prst="rect">
            <a:avLst/>
          </a:prstGeom>
          <a:noFill/>
          <a:ln w="9525">
            <a:noFill/>
            <a:miter lim="800000"/>
            <a:headEnd/>
            <a:tailEnd/>
          </a:ln>
        </p:spPr>
        <p:txBody>
          <a:bodyPr>
            <a:spAutoFit/>
          </a:bodyPr>
          <a:lstStyle/>
          <a:p>
            <a:pPr>
              <a:spcBef>
                <a:spcPct val="50000"/>
              </a:spcBef>
              <a:defRPr/>
            </a:pPr>
            <a:r>
              <a:rPr lang="en-GB" sz="2400" b="1" dirty="0">
                <a:effectLst>
                  <a:outerShdw blurRad="50800" dist="50800" dir="2700000" algn="tl">
                    <a:srgbClr val="000000"/>
                  </a:outerShdw>
                </a:effectLst>
                <a:latin typeface="Arial" charset="0"/>
                <a:cs typeface="+mn-cs"/>
              </a:rPr>
              <a:t>Chinese Salt Production Method is Labour Intensive</a:t>
            </a:r>
          </a:p>
        </p:txBody>
      </p:sp>
      <p:sp>
        <p:nvSpPr>
          <p:cNvPr id="12186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31753" name="Text Box 9"/>
          <p:cNvSpPr txBox="1">
            <a:spLocks noChangeArrowheads="1"/>
          </p:cNvSpPr>
          <p:nvPr/>
        </p:nvSpPr>
        <p:spPr bwMode="auto">
          <a:xfrm>
            <a:off x="7643813" y="2286000"/>
            <a:ext cx="1500187" cy="3754438"/>
          </a:xfrm>
          <a:prstGeom prst="rect">
            <a:avLst/>
          </a:prstGeom>
          <a:noFill/>
          <a:ln w="9525">
            <a:noFill/>
            <a:miter lim="800000"/>
            <a:headEnd/>
            <a:tailEnd/>
          </a:ln>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Large workforce is required to live inside the saltworks to pull the plastic quickly, within an hour of the storm warning and drain the rain water when the storm is over. How long will the workforce be available at the present low cost?</a:t>
            </a:r>
          </a:p>
        </p:txBody>
      </p:sp>
      <p:pic>
        <p:nvPicPr>
          <p:cNvPr id="12" name="Picture 11" descr="Hangu Saltworks Village.jpg"/>
          <p:cNvPicPr>
            <a:picLocks noChangeAspect="1"/>
          </p:cNvPicPr>
          <p:nvPr/>
        </p:nvPicPr>
        <p:blipFill>
          <a:blip r:embed="rId3"/>
          <a:stretch>
            <a:fillRect/>
          </a:stretch>
        </p:blipFill>
        <p:spPr>
          <a:xfrm>
            <a:off x="1214438" y="2143125"/>
            <a:ext cx="6427787" cy="3857625"/>
          </a:xfrm>
          <a:prstGeom prst="rect">
            <a:avLst/>
          </a:prstGeom>
          <a:ln w="3175">
            <a:solidFill>
              <a:schemeClr val="tx2">
                <a:lumMod val="10000"/>
              </a:schemeClr>
            </a:solidFill>
          </a:ln>
          <a:effectLst>
            <a:outerShdw blurRad="76200" dist="38100" dir="2700000" algn="tl" rotWithShape="0">
              <a:prstClr val="black"/>
            </a:outerShdw>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187450" y="260350"/>
            <a:ext cx="7777163" cy="596900"/>
          </a:xfrm>
        </p:spPr>
        <p:txBody>
          <a:bodyPr anchor="t"/>
          <a:lstStyle/>
          <a:p>
            <a:pPr eaLnBrk="1" hangingPunct="1"/>
            <a:r>
              <a:rPr lang="en-GB" sz="3200" dirty="0" smtClean="0">
                <a:latin typeface="Arial Black" pitchFamily="34" charset="0"/>
              </a:rPr>
              <a:t>Salt Partners</a:t>
            </a:r>
            <a:endParaRPr lang="en-GB" sz="3200" dirty="0" smtClean="0"/>
          </a:p>
        </p:txBody>
      </p:sp>
      <p:graphicFrame>
        <p:nvGraphicFramePr>
          <p:cNvPr id="61492" name="Group 52"/>
          <p:cNvGraphicFramePr>
            <a:graphicFrameLocks noGrp="1"/>
          </p:cNvGraphicFramePr>
          <p:nvPr/>
        </p:nvGraphicFramePr>
        <p:xfrm>
          <a:off x="1214414" y="2428868"/>
          <a:ext cx="7572428" cy="2428892"/>
        </p:xfrm>
        <a:graphic>
          <a:graphicData uri="http://schemas.openxmlformats.org/drawingml/2006/table">
            <a:tbl>
              <a:tblPr>
                <a:effectLst>
                  <a:outerShdw blurRad="50800" dist="38100" dir="2700000" algn="tl" rotWithShape="0">
                    <a:prstClr val="black">
                      <a:alpha val="40000"/>
                    </a:prstClr>
                  </a:outerShdw>
                </a:effectLst>
              </a:tblPr>
              <a:tblGrid>
                <a:gridCol w="1571636"/>
                <a:gridCol w="2357454"/>
                <a:gridCol w="2143140"/>
                <a:gridCol w="1500198"/>
              </a:tblGrid>
              <a:tr h="390423">
                <a:tc>
                  <a:txBody>
                    <a:bodyPr/>
                    <a:lstStyle/>
                    <a:p>
                      <a:pPr algn="l"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 Producer</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Production Capacity</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Saltworks Area</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1" i="0" u="none" strike="noStrike" dirty="0" smtClean="0">
                          <a:solidFill>
                            <a:schemeClr val="tx1"/>
                          </a:solidFill>
                          <a:effectLst>
                            <a:outerShdw blurRad="50800" dist="38100" dir="2700000" algn="tl" rotWithShape="0">
                              <a:prstClr val="black">
                                <a:alpha val="40000"/>
                              </a:prstClr>
                            </a:outerShdw>
                          </a:effectLst>
                          <a:latin typeface="Arial"/>
                        </a:rPr>
                        <a:t>Productivity</a:t>
                      </a:r>
                      <a:endParaRPr lang="en-GB" sz="1600" b="1"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339">
                <a:tc>
                  <a:txBody>
                    <a:bodyPr/>
                    <a:lstStyle/>
                    <a:p>
                      <a:pPr algn="l" fontAlgn="b"/>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a:solidFill>
                            <a:schemeClr val="tx1"/>
                          </a:solidFill>
                          <a:effectLst>
                            <a:outerShdw blurRad="50800" dist="38100" dir="2700000" algn="tl" rotWithShape="0">
                              <a:prstClr val="black">
                                <a:alpha val="40000"/>
                              </a:prstClr>
                            </a:outerShdw>
                          </a:effectLst>
                          <a:latin typeface="Arial"/>
                        </a:rPr>
                        <a:t>(</a:t>
                      </a:r>
                      <a:r>
                        <a:rPr lang="en-GB" sz="1400" b="0" i="0" u="none" strike="noStrike" dirty="0" smtClean="0">
                          <a:solidFill>
                            <a:schemeClr val="tx1"/>
                          </a:solidFill>
                          <a:effectLst>
                            <a:outerShdw blurRad="50800" dist="38100" dir="2700000" algn="tl" rotWithShape="0">
                              <a:prstClr val="black">
                                <a:alpha val="40000"/>
                              </a:prstClr>
                            </a:outerShdw>
                          </a:effectLst>
                          <a:latin typeface="Arial"/>
                        </a:rPr>
                        <a:t>t/y)</a:t>
                      </a:r>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smtClean="0">
                          <a:solidFill>
                            <a:schemeClr val="tx1"/>
                          </a:solidFill>
                          <a:effectLst>
                            <a:outerShdw blurRad="50800" dist="38100" dir="2700000" algn="tl" rotWithShape="0">
                              <a:prstClr val="black">
                                <a:alpha val="40000"/>
                              </a:prstClr>
                            </a:outerShdw>
                          </a:effectLst>
                          <a:latin typeface="Arial"/>
                        </a:rPr>
                        <a:t>(km2)</a:t>
                      </a:r>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400" b="0" i="0" u="none" strike="noStrike" dirty="0" smtClean="0">
                          <a:solidFill>
                            <a:schemeClr val="tx1"/>
                          </a:solidFill>
                          <a:effectLst>
                            <a:outerShdw blurRad="50800" dist="38100" dir="2700000" algn="tl" rotWithShape="0">
                              <a:prstClr val="black">
                                <a:alpha val="40000"/>
                              </a:prstClr>
                            </a:outerShdw>
                          </a:effectLst>
                          <a:latin typeface="Arial"/>
                        </a:rPr>
                        <a:t>(t/km2)</a:t>
                      </a:r>
                      <a:endParaRPr lang="en-GB" sz="14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226">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Shark Bay</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2’200’000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70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31’400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226">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Onslow</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2’500’000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86</a:t>
                      </a: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29’000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226">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Dampier</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4’000’000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40’000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226">
                <a:tc>
                  <a:txBody>
                    <a:bodyPr/>
                    <a:lstStyle/>
                    <a:p>
                      <a:pPr algn="l" fontAlgn="b"/>
                      <a:r>
                        <a:rPr lang="en-GB" sz="1600" b="0" i="0" u="none" strike="noStrike" dirty="0">
                          <a:solidFill>
                            <a:schemeClr val="tx1"/>
                          </a:solidFill>
                          <a:effectLst>
                            <a:outerShdw blurRad="50800" dist="38100" dir="2700000" algn="tl" rotWithShape="0">
                              <a:prstClr val="black">
                                <a:alpha val="40000"/>
                              </a:prstClr>
                            </a:outerShdw>
                          </a:effectLst>
                          <a:latin typeface="Arial"/>
                        </a:rPr>
                        <a:t>Port Headland</a:t>
                      </a: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3’500’000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92</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38’300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226">
                <a:tc>
                  <a:txBody>
                    <a:bodyPr/>
                    <a:lstStyle/>
                    <a:p>
                      <a:pPr algn="l"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Hangu Changlu</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1’000’000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135</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GB" sz="1600" b="0" i="0" u="none" strike="noStrike" dirty="0" smtClean="0">
                          <a:solidFill>
                            <a:schemeClr val="tx1"/>
                          </a:solidFill>
                          <a:effectLst>
                            <a:outerShdw blurRad="50800" dist="38100" dir="2700000" algn="tl" rotWithShape="0">
                              <a:prstClr val="black">
                                <a:alpha val="40000"/>
                              </a:prstClr>
                            </a:outerShdw>
                          </a:effectLst>
                          <a:latin typeface="Arial"/>
                        </a:rPr>
                        <a:t>7’400</a:t>
                      </a:r>
                      <a:endParaRPr lang="en-GB" sz="1600" b="0" i="0" u="none" strike="noStrike" dirty="0">
                        <a:solidFill>
                          <a:schemeClr val="tx1"/>
                        </a:solidFill>
                        <a:effectLst>
                          <a:outerShdw blurRad="50800" dist="38100" dir="2700000" algn="tl" rotWithShape="0">
                            <a:prstClr val="black">
                              <a:alpha val="40000"/>
                            </a:prstClr>
                          </a:outerShdw>
                        </a:effectLst>
                        <a:latin typeface="Arial"/>
                      </a:endParaRPr>
                    </a:p>
                  </a:txBody>
                  <a:tcPr marL="46800" marR="46800" marT="36000" marB="3600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8" name="Text Box 4"/>
          <p:cNvSpPr txBox="1">
            <a:spLocks noChangeArrowheads="1"/>
          </p:cNvSpPr>
          <p:nvPr/>
        </p:nvSpPr>
        <p:spPr bwMode="auto">
          <a:xfrm>
            <a:off x="1143000" y="928688"/>
            <a:ext cx="7715250" cy="461962"/>
          </a:xfrm>
          <a:prstGeom prst="rect">
            <a:avLst/>
          </a:prstGeom>
          <a:noFill/>
          <a:ln w="9525">
            <a:noFill/>
            <a:miter lim="800000"/>
            <a:headEnd/>
            <a:tailEnd/>
          </a:ln>
        </p:spPr>
        <p:txBody>
          <a:bodyPr>
            <a:spAutoFit/>
          </a:bodyPr>
          <a:lstStyle/>
          <a:p>
            <a:pPr>
              <a:spcBef>
                <a:spcPct val="50000"/>
              </a:spcBef>
              <a:defRPr/>
            </a:pPr>
            <a:r>
              <a:rPr lang="en-GB" sz="2400" b="1" dirty="0">
                <a:effectLst>
                  <a:outerShdw blurRad="38100" dist="50800" dir="2700000" algn="tl" rotWithShape="0">
                    <a:srgbClr val="000000"/>
                  </a:outerShdw>
                </a:effectLst>
                <a:latin typeface="Arial" charset="0"/>
                <a:cs typeface="+mn-cs"/>
              </a:rPr>
              <a:t>Australian and Chinese Saltworks Productivity</a:t>
            </a:r>
          </a:p>
        </p:txBody>
      </p:sp>
      <p:sp>
        <p:nvSpPr>
          <p:cNvPr id="9" name="Text Box 11"/>
          <p:cNvSpPr txBox="1">
            <a:spLocks noChangeArrowheads="1"/>
          </p:cNvSpPr>
          <p:nvPr/>
        </p:nvSpPr>
        <p:spPr bwMode="auto">
          <a:xfrm>
            <a:off x="8072438" y="4929188"/>
            <a:ext cx="857250"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6148"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Lake McLeod </a:t>
            </a:r>
            <a:r>
              <a:rPr lang="en-GB" sz="2600" b="1" dirty="0">
                <a:effectLst>
                  <a:outerShdw blurRad="38100" dist="50800" dir="2700000" algn="tl" rotWithShape="0">
                    <a:srgbClr val="000000">
                      <a:alpha val="43137"/>
                    </a:srgbClr>
                  </a:outerShdw>
                </a:effectLst>
                <a:latin typeface="Arial" charset="0"/>
                <a:cs typeface="+mn-cs"/>
              </a:rPr>
              <a:t>Salt 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tretch>
            <a:fillRect/>
          </a:stretch>
        </p:blipFill>
        <p:spPr>
          <a:xfrm>
            <a:off x="1214438" y="2162175"/>
            <a:ext cx="6143625" cy="3767138"/>
          </a:xfrm>
          <a:prstGeom prst="rect">
            <a:avLst/>
          </a:prstGeom>
          <a:ln w="3175">
            <a:solidFill>
              <a:schemeClr val="tx2">
                <a:lumMod val="10000"/>
              </a:schemeClr>
            </a:solidFill>
          </a:ln>
          <a:effectLst>
            <a:outerShdw blurRad="50800" dist="38100" dir="2700000" algn="tl" rotWithShape="0">
              <a:schemeClr val="accent4">
                <a:lumMod val="10000"/>
                <a:alpha val="86000"/>
              </a:schemeClr>
            </a:outerShdw>
          </a:effectLst>
        </p:spPr>
      </p:pic>
      <p:sp>
        <p:nvSpPr>
          <p:cNvPr id="8200" name="Text Box 11"/>
          <p:cNvSpPr txBox="1">
            <a:spLocks noChangeArrowheads="1"/>
          </p:cNvSpPr>
          <p:nvPr/>
        </p:nvSpPr>
        <p:spPr bwMode="auto">
          <a:xfrm>
            <a:off x="6715125" y="6000750"/>
            <a:ext cx="1008063"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358063" y="4500563"/>
            <a:ext cx="1785937" cy="1384300"/>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At Lake McLeod, </a:t>
            </a:r>
            <a:br>
              <a:rPr lang="en-GB" sz="1400" dirty="0">
                <a:effectLst>
                  <a:outerShdw blurRad="50800" dist="50800" dir="2700000" algn="tl">
                    <a:srgbClr val="000000"/>
                  </a:outerShdw>
                </a:effectLst>
                <a:latin typeface="Arial" charset="0"/>
                <a:cs typeface="+mn-cs"/>
              </a:rPr>
            </a:br>
            <a:r>
              <a:rPr lang="en-GB" sz="1400" dirty="0">
                <a:effectLst>
                  <a:outerShdw blurRad="50800" dist="50800" dir="2700000" algn="tl">
                    <a:srgbClr val="000000"/>
                  </a:outerShdw>
                </a:effectLst>
                <a:latin typeface="Arial" charset="0"/>
                <a:cs typeface="+mn-cs"/>
              </a:rPr>
              <a:t>the stockpile next to the wash plant has a design capacity of 1’500’000 t. It was about 12% full.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9"/>
          <p:cNvSpPr>
            <a:spLocks noGrp="1" noChangeArrowheads="1"/>
          </p:cNvSpPr>
          <p:nvPr>
            <p:ph type="ftr" sz="quarter" idx="11"/>
          </p:nvPr>
        </p:nvSpPr>
        <p:spPr>
          <a:xfrm>
            <a:off x="1143000" y="6248400"/>
            <a:ext cx="5105400" cy="323850"/>
          </a:xfrm>
        </p:spPr>
        <p:txBody>
          <a:bodyPr/>
          <a:lstStyle/>
          <a:p>
            <a:pPr algn="l">
              <a:defRPr/>
            </a:pPr>
            <a:r>
              <a:rPr lang="en-GB" dirty="0" smtClean="0"/>
              <a:t>17th World Chloralkali Conference, 20.–21.6.2013, Pan-Pacific, Singapore</a:t>
            </a:r>
            <a:endParaRPr lang="en-GB" dirty="0"/>
          </a:p>
        </p:txBody>
      </p:sp>
      <p:sp>
        <p:nvSpPr>
          <p:cNvPr id="12185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48132"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31749" name="Text Box 4"/>
          <p:cNvSpPr txBox="1">
            <a:spLocks noChangeArrowheads="1"/>
          </p:cNvSpPr>
          <p:nvPr/>
        </p:nvSpPr>
        <p:spPr bwMode="auto">
          <a:xfrm>
            <a:off x="1116013" y="1052513"/>
            <a:ext cx="7742237" cy="488950"/>
          </a:xfrm>
          <a:prstGeom prst="rect">
            <a:avLst/>
          </a:prstGeom>
          <a:noFill/>
          <a:ln w="9525">
            <a:noFill/>
            <a:miter lim="800000"/>
            <a:headEnd/>
            <a:tailEnd/>
          </a:ln>
        </p:spPr>
        <p:txBody>
          <a:bodyPr>
            <a:spAutoFit/>
          </a:bodyPr>
          <a:lstStyle/>
          <a:p>
            <a:pPr>
              <a:spcBef>
                <a:spcPct val="50000"/>
              </a:spcBef>
              <a:defRPr/>
            </a:pPr>
            <a:r>
              <a:rPr lang="en-GB" sz="2600" b="1" dirty="0">
                <a:effectLst>
                  <a:outerShdw blurRad="50800" dist="50800" dir="2700000" algn="tl">
                    <a:srgbClr val="000000"/>
                  </a:outerShdw>
                </a:effectLst>
                <a:latin typeface="Arial" charset="0"/>
                <a:cs typeface="+mn-cs"/>
              </a:rPr>
              <a:t>Solar Salt Production in the North of Bohai Gulf</a:t>
            </a:r>
          </a:p>
        </p:txBody>
      </p:sp>
      <p:sp>
        <p:nvSpPr>
          <p:cNvPr id="12186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31753" name="Text Box 9"/>
          <p:cNvSpPr txBox="1">
            <a:spLocks noChangeArrowheads="1"/>
          </p:cNvSpPr>
          <p:nvPr/>
        </p:nvSpPr>
        <p:spPr bwMode="auto">
          <a:xfrm>
            <a:off x="6357938" y="2143125"/>
            <a:ext cx="2786062" cy="3862388"/>
          </a:xfrm>
          <a:prstGeom prst="rect">
            <a:avLst/>
          </a:prstGeom>
          <a:noFill/>
          <a:ln w="9525">
            <a:noFill/>
            <a:miter lim="800000"/>
            <a:headEnd/>
            <a:tailEnd/>
          </a:ln>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Two major Tianjin saltworks occupy approx. 400 km2 of land adjacent to the booming TEDA (Tanggu Economic Development Area).</a:t>
            </a:r>
          </a:p>
          <a:p>
            <a:pPr>
              <a:spcBef>
                <a:spcPct val="50000"/>
              </a:spcBef>
              <a:defRPr/>
            </a:pPr>
            <a:r>
              <a:rPr lang="en-GB" sz="1400" dirty="0">
                <a:effectLst>
                  <a:outerShdw blurRad="50800" dist="50800" dir="2700000" algn="tl" rotWithShape="0">
                    <a:prstClr val="black"/>
                  </a:outerShdw>
                </a:effectLst>
                <a:latin typeface="Arial" charset="0"/>
                <a:cs typeface="+mn-cs"/>
              </a:rPr>
              <a:t>To the north of TEDA, the Hangu Changlu Saltern produces 1’000’000 t/y of solar salt on135 km2 of land. </a:t>
            </a:r>
          </a:p>
          <a:p>
            <a:pPr>
              <a:spcBef>
                <a:spcPct val="50000"/>
              </a:spcBef>
              <a:defRPr/>
            </a:pPr>
            <a:r>
              <a:rPr lang="en-GB" sz="1400" dirty="0">
                <a:effectLst>
                  <a:outerShdw blurRad="50800" dist="50800" dir="2700000" algn="tl" rotWithShape="0">
                    <a:prstClr val="black"/>
                  </a:outerShdw>
                </a:effectLst>
                <a:latin typeface="Arial" charset="0"/>
                <a:cs typeface="+mn-cs"/>
              </a:rPr>
              <a:t>In the middle, one of the largest Chinese ports is being developed.</a:t>
            </a:r>
          </a:p>
          <a:p>
            <a:pPr>
              <a:spcBef>
                <a:spcPct val="50000"/>
              </a:spcBef>
              <a:defRPr/>
            </a:pPr>
            <a:r>
              <a:rPr lang="en-GB" sz="1400" dirty="0">
                <a:effectLst>
                  <a:outerShdw blurRad="50800" dist="50800" dir="2700000" algn="tl" rotWithShape="0">
                    <a:prstClr val="black"/>
                  </a:outerShdw>
                </a:effectLst>
                <a:latin typeface="Arial" charset="0"/>
                <a:cs typeface="+mn-cs"/>
              </a:rPr>
              <a:t>Saltworks land in the south of TEDA, next to the harbour, has already been converted to a coal storage (see the black spot).</a:t>
            </a:r>
          </a:p>
        </p:txBody>
      </p:sp>
      <p:pic>
        <p:nvPicPr>
          <p:cNvPr id="12" name="Picture 11" descr="Tianjin TEDA Area.jpg"/>
          <p:cNvPicPr>
            <a:picLocks noChangeAspect="1"/>
          </p:cNvPicPr>
          <p:nvPr/>
        </p:nvPicPr>
        <p:blipFill>
          <a:blip r:embed="rId3"/>
          <a:stretch>
            <a:fillRect/>
          </a:stretch>
        </p:blipFill>
        <p:spPr>
          <a:xfrm>
            <a:off x="1214438" y="2000250"/>
            <a:ext cx="5089525" cy="4079875"/>
          </a:xfrm>
          <a:prstGeom prst="rect">
            <a:avLst/>
          </a:prstGeom>
          <a:ln w="3175">
            <a:solidFill>
              <a:schemeClr val="tx2">
                <a:lumMod val="10000"/>
              </a:schemeClr>
            </a:solidFill>
          </a:ln>
          <a:effectLst>
            <a:outerShdw blurRad="76200" dist="38100" dir="2700000" algn="tl" rotWithShape="0">
              <a:prstClr val="black"/>
            </a:outerShdw>
          </a:effectLst>
        </p:spPr>
      </p:pic>
      <p:sp>
        <p:nvSpPr>
          <p:cNvPr id="13" name="Freeform 12"/>
          <p:cNvSpPr/>
          <p:nvPr/>
        </p:nvSpPr>
        <p:spPr>
          <a:xfrm>
            <a:off x="2763838" y="4251325"/>
            <a:ext cx="866775" cy="1320800"/>
          </a:xfrm>
          <a:custGeom>
            <a:avLst/>
            <a:gdLst>
              <a:gd name="connsiteX0" fmla="*/ 660400 w 866775"/>
              <a:gd name="connsiteY0" fmla="*/ 0 h 1320800"/>
              <a:gd name="connsiteX1" fmla="*/ 428625 w 866775"/>
              <a:gd name="connsiteY1" fmla="*/ 79375 h 1320800"/>
              <a:gd name="connsiteX2" fmla="*/ 346075 w 866775"/>
              <a:gd name="connsiteY2" fmla="*/ 146050 h 1320800"/>
              <a:gd name="connsiteX3" fmla="*/ 311150 w 866775"/>
              <a:gd name="connsiteY3" fmla="*/ 133350 h 1320800"/>
              <a:gd name="connsiteX4" fmla="*/ 260350 w 866775"/>
              <a:gd name="connsiteY4" fmla="*/ 368300 h 1320800"/>
              <a:gd name="connsiteX5" fmla="*/ 0 w 866775"/>
              <a:gd name="connsiteY5" fmla="*/ 587375 h 1320800"/>
              <a:gd name="connsiteX6" fmla="*/ 0 w 866775"/>
              <a:gd name="connsiteY6" fmla="*/ 1320800 h 1320800"/>
              <a:gd name="connsiteX7" fmla="*/ 352425 w 866775"/>
              <a:gd name="connsiteY7" fmla="*/ 1282700 h 1320800"/>
              <a:gd name="connsiteX8" fmla="*/ 444500 w 866775"/>
              <a:gd name="connsiteY8" fmla="*/ 1009650 h 1320800"/>
              <a:gd name="connsiteX9" fmla="*/ 469900 w 866775"/>
              <a:gd name="connsiteY9" fmla="*/ 993775 h 1320800"/>
              <a:gd name="connsiteX10" fmla="*/ 625475 w 866775"/>
              <a:gd name="connsiteY10" fmla="*/ 688975 h 1320800"/>
              <a:gd name="connsiteX11" fmla="*/ 755650 w 866775"/>
              <a:gd name="connsiteY11" fmla="*/ 479425 h 1320800"/>
              <a:gd name="connsiteX12" fmla="*/ 866775 w 866775"/>
              <a:gd name="connsiteY12" fmla="*/ 323850 h 1320800"/>
              <a:gd name="connsiteX13" fmla="*/ 669925 w 866775"/>
              <a:gd name="connsiteY13" fmla="*/ 228600 h 1320800"/>
              <a:gd name="connsiteX14" fmla="*/ 701675 w 866775"/>
              <a:gd name="connsiteY14" fmla="*/ 114300 h 1320800"/>
              <a:gd name="connsiteX15" fmla="*/ 660400 w 866775"/>
              <a:gd name="connsiteY15"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6775" h="1320800">
                <a:moveTo>
                  <a:pt x="660400" y="0"/>
                </a:moveTo>
                <a:lnTo>
                  <a:pt x="428625" y="79375"/>
                </a:lnTo>
                <a:lnTo>
                  <a:pt x="346075" y="146050"/>
                </a:lnTo>
                <a:lnTo>
                  <a:pt x="311150" y="133350"/>
                </a:lnTo>
                <a:lnTo>
                  <a:pt x="260350" y="368300"/>
                </a:lnTo>
                <a:lnTo>
                  <a:pt x="0" y="587375"/>
                </a:lnTo>
                <a:lnTo>
                  <a:pt x="0" y="1320800"/>
                </a:lnTo>
                <a:lnTo>
                  <a:pt x="352425" y="1282700"/>
                </a:lnTo>
                <a:lnTo>
                  <a:pt x="444500" y="1009650"/>
                </a:lnTo>
                <a:lnTo>
                  <a:pt x="469900" y="993775"/>
                </a:lnTo>
                <a:lnTo>
                  <a:pt x="625475" y="688975"/>
                </a:lnTo>
                <a:lnTo>
                  <a:pt x="755650" y="479425"/>
                </a:lnTo>
                <a:lnTo>
                  <a:pt x="866775" y="323850"/>
                </a:lnTo>
                <a:lnTo>
                  <a:pt x="669925" y="228600"/>
                </a:lnTo>
                <a:lnTo>
                  <a:pt x="701675" y="114300"/>
                </a:lnTo>
                <a:lnTo>
                  <a:pt x="660400" y="0"/>
                </a:lnTo>
                <a:close/>
              </a:path>
            </a:pathLst>
          </a:cu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Freeform 15"/>
          <p:cNvSpPr/>
          <p:nvPr/>
        </p:nvSpPr>
        <p:spPr>
          <a:xfrm>
            <a:off x="4014788" y="2197100"/>
            <a:ext cx="1328737" cy="938213"/>
          </a:xfrm>
          <a:custGeom>
            <a:avLst/>
            <a:gdLst>
              <a:gd name="connsiteX0" fmla="*/ 407194 w 1328738"/>
              <a:gd name="connsiteY0" fmla="*/ 0 h 938212"/>
              <a:gd name="connsiteX1" fmla="*/ 350044 w 1328738"/>
              <a:gd name="connsiteY1" fmla="*/ 80962 h 938212"/>
              <a:gd name="connsiteX2" fmla="*/ 361950 w 1328738"/>
              <a:gd name="connsiteY2" fmla="*/ 95250 h 938212"/>
              <a:gd name="connsiteX3" fmla="*/ 335757 w 1328738"/>
              <a:gd name="connsiteY3" fmla="*/ 133350 h 938212"/>
              <a:gd name="connsiteX4" fmla="*/ 290513 w 1328738"/>
              <a:gd name="connsiteY4" fmla="*/ 90487 h 938212"/>
              <a:gd name="connsiteX5" fmla="*/ 180975 w 1328738"/>
              <a:gd name="connsiteY5" fmla="*/ 323850 h 938212"/>
              <a:gd name="connsiteX6" fmla="*/ 166688 w 1328738"/>
              <a:gd name="connsiteY6" fmla="*/ 461962 h 938212"/>
              <a:gd name="connsiteX7" fmla="*/ 100013 w 1328738"/>
              <a:gd name="connsiteY7" fmla="*/ 488156 h 938212"/>
              <a:gd name="connsiteX8" fmla="*/ 116682 w 1328738"/>
              <a:gd name="connsiteY8" fmla="*/ 583406 h 938212"/>
              <a:gd name="connsiteX9" fmla="*/ 2382 w 1328738"/>
              <a:gd name="connsiteY9" fmla="*/ 745331 h 938212"/>
              <a:gd name="connsiteX10" fmla="*/ 0 w 1328738"/>
              <a:gd name="connsiteY10" fmla="*/ 921544 h 938212"/>
              <a:gd name="connsiteX11" fmla="*/ 28575 w 1328738"/>
              <a:gd name="connsiteY11" fmla="*/ 938212 h 938212"/>
              <a:gd name="connsiteX12" fmla="*/ 114300 w 1328738"/>
              <a:gd name="connsiteY12" fmla="*/ 814387 h 938212"/>
              <a:gd name="connsiteX13" fmla="*/ 204788 w 1328738"/>
              <a:gd name="connsiteY13" fmla="*/ 859631 h 938212"/>
              <a:gd name="connsiteX14" fmla="*/ 397669 w 1328738"/>
              <a:gd name="connsiteY14" fmla="*/ 719137 h 938212"/>
              <a:gd name="connsiteX15" fmla="*/ 647700 w 1328738"/>
              <a:gd name="connsiteY15" fmla="*/ 600075 h 938212"/>
              <a:gd name="connsiteX16" fmla="*/ 1028700 w 1328738"/>
              <a:gd name="connsiteY16" fmla="*/ 502444 h 938212"/>
              <a:gd name="connsiteX17" fmla="*/ 1328738 w 1328738"/>
              <a:gd name="connsiteY17" fmla="*/ 521494 h 938212"/>
              <a:gd name="connsiteX18" fmla="*/ 1309688 w 1328738"/>
              <a:gd name="connsiteY18" fmla="*/ 307181 h 938212"/>
              <a:gd name="connsiteX19" fmla="*/ 1188244 w 1328738"/>
              <a:gd name="connsiteY19" fmla="*/ 171450 h 938212"/>
              <a:gd name="connsiteX20" fmla="*/ 1095375 w 1328738"/>
              <a:gd name="connsiteY20" fmla="*/ 238125 h 938212"/>
              <a:gd name="connsiteX21" fmla="*/ 928688 w 1328738"/>
              <a:gd name="connsiteY21" fmla="*/ 276225 h 938212"/>
              <a:gd name="connsiteX22" fmla="*/ 907257 w 1328738"/>
              <a:gd name="connsiteY22" fmla="*/ 252412 h 938212"/>
              <a:gd name="connsiteX23" fmla="*/ 845344 w 1328738"/>
              <a:gd name="connsiteY23" fmla="*/ 254794 h 938212"/>
              <a:gd name="connsiteX24" fmla="*/ 842963 w 1328738"/>
              <a:gd name="connsiteY24" fmla="*/ 190500 h 938212"/>
              <a:gd name="connsiteX25" fmla="*/ 762000 w 1328738"/>
              <a:gd name="connsiteY25" fmla="*/ 154781 h 938212"/>
              <a:gd name="connsiteX26" fmla="*/ 740569 w 1328738"/>
              <a:gd name="connsiteY26" fmla="*/ 228600 h 938212"/>
              <a:gd name="connsiteX27" fmla="*/ 804863 w 1328738"/>
              <a:gd name="connsiteY27" fmla="*/ 252412 h 938212"/>
              <a:gd name="connsiteX28" fmla="*/ 714375 w 1328738"/>
              <a:gd name="connsiteY28" fmla="*/ 247650 h 938212"/>
              <a:gd name="connsiteX29" fmla="*/ 709613 w 1328738"/>
              <a:gd name="connsiteY29" fmla="*/ 173831 h 938212"/>
              <a:gd name="connsiteX30" fmla="*/ 669132 w 1328738"/>
              <a:gd name="connsiteY30" fmla="*/ 166687 h 938212"/>
              <a:gd name="connsiteX31" fmla="*/ 585788 w 1328738"/>
              <a:gd name="connsiteY31" fmla="*/ 166687 h 938212"/>
              <a:gd name="connsiteX32" fmla="*/ 633413 w 1328738"/>
              <a:gd name="connsiteY32" fmla="*/ 100012 h 938212"/>
              <a:gd name="connsiteX33" fmla="*/ 609600 w 1328738"/>
              <a:gd name="connsiteY33" fmla="*/ 80962 h 938212"/>
              <a:gd name="connsiteX34" fmla="*/ 550069 w 1328738"/>
              <a:gd name="connsiteY34" fmla="*/ 121444 h 938212"/>
              <a:gd name="connsiteX35" fmla="*/ 407194 w 1328738"/>
              <a:gd name="connsiteY35" fmla="*/ 0 h 9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8738" h="938212">
                <a:moveTo>
                  <a:pt x="407194" y="0"/>
                </a:moveTo>
                <a:lnTo>
                  <a:pt x="350044" y="80962"/>
                </a:lnTo>
                <a:lnTo>
                  <a:pt x="361950" y="95250"/>
                </a:lnTo>
                <a:lnTo>
                  <a:pt x="335757" y="133350"/>
                </a:lnTo>
                <a:lnTo>
                  <a:pt x="290513" y="90487"/>
                </a:lnTo>
                <a:lnTo>
                  <a:pt x="180975" y="323850"/>
                </a:lnTo>
                <a:lnTo>
                  <a:pt x="166688" y="461962"/>
                </a:lnTo>
                <a:lnTo>
                  <a:pt x="100013" y="488156"/>
                </a:lnTo>
                <a:lnTo>
                  <a:pt x="116682" y="583406"/>
                </a:lnTo>
                <a:lnTo>
                  <a:pt x="2382" y="745331"/>
                </a:lnTo>
                <a:lnTo>
                  <a:pt x="0" y="921544"/>
                </a:lnTo>
                <a:lnTo>
                  <a:pt x="28575" y="938212"/>
                </a:lnTo>
                <a:lnTo>
                  <a:pt x="114300" y="814387"/>
                </a:lnTo>
                <a:lnTo>
                  <a:pt x="204788" y="859631"/>
                </a:lnTo>
                <a:lnTo>
                  <a:pt x="397669" y="719137"/>
                </a:lnTo>
                <a:lnTo>
                  <a:pt x="647700" y="600075"/>
                </a:lnTo>
                <a:lnTo>
                  <a:pt x="1028700" y="502444"/>
                </a:lnTo>
                <a:lnTo>
                  <a:pt x="1328738" y="521494"/>
                </a:lnTo>
                <a:lnTo>
                  <a:pt x="1309688" y="307181"/>
                </a:lnTo>
                <a:lnTo>
                  <a:pt x="1188244" y="171450"/>
                </a:lnTo>
                <a:lnTo>
                  <a:pt x="1095375" y="238125"/>
                </a:lnTo>
                <a:lnTo>
                  <a:pt x="928688" y="276225"/>
                </a:lnTo>
                <a:lnTo>
                  <a:pt x="907257" y="252412"/>
                </a:lnTo>
                <a:lnTo>
                  <a:pt x="845344" y="254794"/>
                </a:lnTo>
                <a:cubicBezTo>
                  <a:pt x="844550" y="233363"/>
                  <a:pt x="843757" y="211931"/>
                  <a:pt x="842963" y="190500"/>
                </a:cubicBezTo>
                <a:lnTo>
                  <a:pt x="762000" y="154781"/>
                </a:lnTo>
                <a:lnTo>
                  <a:pt x="740569" y="228600"/>
                </a:lnTo>
                <a:lnTo>
                  <a:pt x="804863" y="252412"/>
                </a:lnTo>
                <a:lnTo>
                  <a:pt x="714375" y="247650"/>
                </a:lnTo>
                <a:lnTo>
                  <a:pt x="709613" y="173831"/>
                </a:lnTo>
                <a:lnTo>
                  <a:pt x="669132" y="166687"/>
                </a:lnTo>
                <a:lnTo>
                  <a:pt x="585788" y="166687"/>
                </a:lnTo>
                <a:lnTo>
                  <a:pt x="633413" y="100012"/>
                </a:lnTo>
                <a:lnTo>
                  <a:pt x="609600" y="80962"/>
                </a:lnTo>
                <a:lnTo>
                  <a:pt x="550069" y="121444"/>
                </a:lnTo>
                <a:lnTo>
                  <a:pt x="407194" y="0"/>
                </a:lnTo>
                <a:close/>
              </a:path>
            </a:pathLst>
          </a:cu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139" name="TextBox 16"/>
          <p:cNvSpPr txBox="1">
            <a:spLocks noChangeArrowheads="1"/>
          </p:cNvSpPr>
          <p:nvPr/>
        </p:nvSpPr>
        <p:spPr bwMode="auto">
          <a:xfrm>
            <a:off x="3286125" y="371475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1000" b="1" dirty="0">
                <a:latin typeface="Arial" charset="0"/>
              </a:rPr>
              <a:t>TEDA</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9"/>
          <p:cNvSpPr>
            <a:spLocks noGrp="1" noChangeArrowheads="1"/>
          </p:cNvSpPr>
          <p:nvPr>
            <p:ph type="ftr" sz="quarter" idx="11"/>
          </p:nvPr>
        </p:nvSpPr>
        <p:spPr>
          <a:xfrm>
            <a:off x="1143000" y="6248400"/>
            <a:ext cx="5105400" cy="323850"/>
          </a:xfrm>
        </p:spPr>
        <p:txBody>
          <a:bodyPr/>
          <a:lstStyle/>
          <a:p>
            <a:pPr algn="l">
              <a:defRPr/>
            </a:pPr>
            <a:r>
              <a:rPr lang="en-GB" dirty="0" smtClean="0"/>
              <a:t>17th World Chloralkali Conference, 20.–21.6.2013, Pan-Pacific, Singapore</a:t>
            </a:r>
            <a:endParaRPr lang="en-GB" dirty="0"/>
          </a:p>
        </p:txBody>
      </p:sp>
      <p:sp>
        <p:nvSpPr>
          <p:cNvPr id="12185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4915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31749" name="Text Box 4"/>
          <p:cNvSpPr txBox="1">
            <a:spLocks noChangeArrowheads="1"/>
          </p:cNvSpPr>
          <p:nvPr/>
        </p:nvSpPr>
        <p:spPr bwMode="auto">
          <a:xfrm>
            <a:off x="1116013" y="1052513"/>
            <a:ext cx="7742237" cy="477837"/>
          </a:xfrm>
          <a:prstGeom prst="rect">
            <a:avLst/>
          </a:prstGeom>
          <a:noFill/>
          <a:ln w="9525">
            <a:noFill/>
            <a:miter lim="800000"/>
            <a:headEnd/>
            <a:tailEnd/>
          </a:ln>
        </p:spPr>
        <p:txBody>
          <a:bodyPr>
            <a:spAutoFit/>
          </a:bodyPr>
          <a:lstStyle/>
          <a:p>
            <a:pPr>
              <a:spcBef>
                <a:spcPct val="50000"/>
              </a:spcBef>
              <a:defRPr/>
            </a:pPr>
            <a:r>
              <a:rPr lang="en-GB" sz="2500" b="1" dirty="0">
                <a:effectLst>
                  <a:outerShdw blurRad="50800" dist="50800" dir="2700000" algn="tl">
                    <a:srgbClr val="000000"/>
                  </a:outerShdw>
                </a:effectLst>
                <a:latin typeface="Arial" charset="0"/>
                <a:cs typeface="+mn-cs"/>
              </a:rPr>
              <a:t>Conversion of Solar Saltworks to Industrial Parks</a:t>
            </a:r>
          </a:p>
        </p:txBody>
      </p:sp>
      <p:sp>
        <p:nvSpPr>
          <p:cNvPr id="12186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31753" name="Text Box 9"/>
          <p:cNvSpPr txBox="1">
            <a:spLocks noChangeArrowheads="1"/>
          </p:cNvSpPr>
          <p:nvPr/>
        </p:nvSpPr>
        <p:spPr bwMode="auto">
          <a:xfrm>
            <a:off x="7929563" y="4000500"/>
            <a:ext cx="1214437" cy="1816100"/>
          </a:xfrm>
          <a:prstGeom prst="rect">
            <a:avLst/>
          </a:prstGeom>
          <a:noFill/>
          <a:ln w="9525">
            <a:noFill/>
            <a:miter lim="800000"/>
            <a:headEnd/>
            <a:tailEnd/>
          </a:ln>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Parts of the Hangu Changlu Saltern have already been converted to an industrial park.</a:t>
            </a:r>
          </a:p>
        </p:txBody>
      </p:sp>
      <p:pic>
        <p:nvPicPr>
          <p:cNvPr id="14" name="Picture 13" descr="DSC_0224a Industrial Park.jpg"/>
          <p:cNvPicPr>
            <a:picLocks noChangeAspect="1"/>
          </p:cNvPicPr>
          <p:nvPr/>
        </p:nvPicPr>
        <p:blipFill>
          <a:blip r:embed="rId3"/>
          <a:stretch>
            <a:fillRect/>
          </a:stretch>
        </p:blipFill>
        <p:spPr>
          <a:xfrm>
            <a:off x="1214438" y="2143125"/>
            <a:ext cx="6715125" cy="3673475"/>
          </a:xfrm>
          <a:prstGeom prst="rect">
            <a:avLst/>
          </a:prstGeom>
          <a:ln w="3175">
            <a:solidFill>
              <a:schemeClr val="tx2">
                <a:lumMod val="10000"/>
              </a:schemeClr>
            </a:solidFill>
          </a:ln>
          <a:effectLst>
            <a:outerShdw blurRad="76200" dist="38100" dir="2700000" algn="tl" rotWithShape="0">
              <a:prstClr val="black"/>
            </a:outerShdw>
          </a:effectLst>
        </p:spPr>
      </p:pic>
      <p:sp>
        <p:nvSpPr>
          <p:cNvPr id="15" name="Text Box 8"/>
          <p:cNvSpPr txBox="1">
            <a:spLocks noChangeArrowheads="1"/>
          </p:cNvSpPr>
          <p:nvPr/>
        </p:nvSpPr>
        <p:spPr bwMode="auto">
          <a:xfrm>
            <a:off x="7286625" y="5929313"/>
            <a:ext cx="1000125"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50800" dist="508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428625"/>
            <a:ext cx="7777162" cy="642938"/>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50180" name="Text Box 4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5145" name="Text Box 44"/>
          <p:cNvSpPr txBox="1">
            <a:spLocks noChangeArrowheads="1"/>
          </p:cNvSpPr>
          <p:nvPr/>
        </p:nvSpPr>
        <p:spPr bwMode="auto">
          <a:xfrm>
            <a:off x="1214438" y="1071563"/>
            <a:ext cx="7742237"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63500" dist="38100" dir="2700000" algn="tl" rotWithShape="0">
                    <a:prstClr val="black"/>
                  </a:outerShdw>
                </a:effectLst>
                <a:latin typeface="Arial" charset="0"/>
                <a:cs typeface="+mn-cs"/>
              </a:rPr>
              <a:t>Conclusion</a:t>
            </a: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 name="Rectangle 6"/>
          <p:cNvSpPr>
            <a:spLocks noChangeArrowheads="1"/>
          </p:cNvSpPr>
          <p:nvPr/>
        </p:nvSpPr>
        <p:spPr bwMode="auto">
          <a:xfrm>
            <a:off x="1214438" y="2143125"/>
            <a:ext cx="7786687" cy="3940175"/>
          </a:xfrm>
          <a:prstGeom prst="rect">
            <a:avLst/>
          </a:prstGeom>
          <a:noFill/>
          <a:ln w="9525">
            <a:noFill/>
            <a:miter lim="800000"/>
            <a:headEnd/>
            <a:tailEnd/>
          </a:ln>
        </p:spPr>
        <p:txBody>
          <a:bodyPr>
            <a:spAutoFit/>
          </a:bodyPr>
          <a:lstStyle/>
          <a:p>
            <a:r>
              <a:rPr lang="en-GB" sz="2800" b="1" dirty="0">
                <a:effectLst>
                  <a:outerShdw blurRad="38100" dist="38100" dir="2700000" algn="tl">
                    <a:srgbClr val="000000"/>
                  </a:outerShdw>
                </a:effectLst>
                <a:latin typeface="Arial" charset="0"/>
              </a:rPr>
              <a:t>Solar salt production in the Gulf of Bohai has a limited future potential:</a:t>
            </a:r>
          </a:p>
          <a:p>
            <a:endParaRPr lang="en-GB" sz="1000" b="1" dirty="0">
              <a:effectLst>
                <a:outerShdw blurRad="38100" dist="38100" dir="2700000" algn="tl">
                  <a:srgbClr val="000000"/>
                </a:outerShdw>
              </a:effectLst>
              <a:latin typeface="Arial" charset="0"/>
            </a:endParaRPr>
          </a:p>
          <a:p>
            <a:pPr>
              <a:lnSpc>
                <a:spcPct val="150000"/>
              </a:lnSpc>
              <a:buFont typeface="Arial" charset="0"/>
              <a:buChar char="•"/>
            </a:pPr>
            <a:r>
              <a:rPr lang="en-GB" b="1" dirty="0">
                <a:effectLst>
                  <a:outerShdw blurRad="38100" dist="38100" dir="2700000" algn="tl">
                    <a:srgbClr val="000000"/>
                  </a:outerShdw>
                </a:effectLst>
                <a:latin typeface="Arial" charset="0"/>
              </a:rPr>
              <a:t>  </a:t>
            </a:r>
            <a:r>
              <a:rPr lang="en-GB" sz="2000" b="1" dirty="0">
                <a:effectLst>
                  <a:outerShdw blurRad="38100" dist="38100" dir="2700000" algn="tl">
                    <a:srgbClr val="000000"/>
                  </a:outerShdw>
                </a:effectLst>
                <a:latin typeface="Arial" charset="0"/>
              </a:rPr>
              <a:t>Present production method is too labour intensive</a:t>
            </a:r>
          </a:p>
          <a:p>
            <a:pPr>
              <a:lnSpc>
                <a:spcPct val="150000"/>
              </a:lnSpc>
              <a:buFont typeface="Arial" charset="0"/>
              <a:buChar char="•"/>
            </a:pPr>
            <a:r>
              <a:rPr lang="en-GB" sz="2000" b="1" dirty="0">
                <a:effectLst>
                  <a:outerShdw blurRad="38100" dist="38100" dir="2700000" algn="tl">
                    <a:srgbClr val="000000"/>
                  </a:outerShdw>
                </a:effectLst>
                <a:latin typeface="Arial" charset="0"/>
              </a:rPr>
              <a:t>  Climatic conditions are unfavourable</a:t>
            </a:r>
          </a:p>
          <a:p>
            <a:pPr>
              <a:lnSpc>
                <a:spcPct val="150000"/>
              </a:lnSpc>
              <a:buFont typeface="Arial" charset="0"/>
              <a:buChar char="•"/>
            </a:pPr>
            <a:r>
              <a:rPr lang="en-GB" sz="2000" b="1" dirty="0">
                <a:effectLst>
                  <a:outerShdw blurRad="38100" dist="38100" dir="2700000" algn="tl">
                    <a:srgbClr val="000000"/>
                  </a:outerShdw>
                </a:effectLst>
                <a:latin typeface="Arial" charset="0"/>
              </a:rPr>
              <a:t>  Land is required for more productive use</a:t>
            </a:r>
          </a:p>
          <a:p>
            <a:endParaRPr lang="en-GB" sz="1000" b="1" dirty="0">
              <a:effectLst>
                <a:outerShdw blurRad="38100" dist="38100" dir="2700000" algn="tl">
                  <a:srgbClr val="000000"/>
                </a:outerShdw>
              </a:effectLst>
              <a:latin typeface="Arial" charset="0"/>
            </a:endParaRPr>
          </a:p>
          <a:p>
            <a:r>
              <a:rPr lang="en-GB" sz="2800" b="1" dirty="0">
                <a:effectLst>
                  <a:outerShdw blurRad="38100" dist="38100" dir="2700000" algn="tl">
                    <a:srgbClr val="000000"/>
                  </a:outerShdw>
                </a:effectLst>
                <a:latin typeface="Arial" charset="0"/>
              </a:rPr>
              <a:t>High quality solar salt should be produced in more suitable regions more efficiently and imported to China.</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19"/>
          <p:cNvSpPr>
            <a:spLocks noGrp="1" noChangeArrowheads="1"/>
          </p:cNvSpPr>
          <p:nvPr>
            <p:ph type="ftr" sz="quarter" idx="11"/>
          </p:nvPr>
        </p:nvSpPr>
        <p:spPr>
          <a:xfrm>
            <a:off x="1214438" y="6248400"/>
            <a:ext cx="5033962" cy="457200"/>
          </a:xfrm>
        </p:spPr>
        <p:txBody>
          <a:bodyPr/>
          <a:lstStyle/>
          <a:p>
            <a:pPr algn="l">
              <a:defRPr/>
            </a:pPr>
            <a:r>
              <a:rPr lang="en-GB" dirty="0" smtClean="0"/>
              <a:t>17th World Chloralkali Conference, 20.–21.6.2013, Pan-Pacific, Singapore</a:t>
            </a:r>
            <a:endParaRPr lang="en-GB" dirty="0"/>
          </a:p>
        </p:txBody>
      </p:sp>
      <p:sp>
        <p:nvSpPr>
          <p:cNvPr id="61442" name="Rectangle 2"/>
          <p:cNvSpPr>
            <a:spLocks noGrp="1" noChangeArrowheads="1"/>
          </p:cNvSpPr>
          <p:nvPr>
            <p:ph type="ctrTitle"/>
          </p:nvPr>
        </p:nvSpPr>
        <p:spPr>
          <a:xfrm>
            <a:off x="1214438" y="428625"/>
            <a:ext cx="7777162" cy="642938"/>
          </a:xfrm>
        </p:spPr>
        <p:txBody>
          <a:bodyPr anchor="t"/>
          <a:lstStyle/>
          <a:p>
            <a:pPr eaLnBrk="1" hangingPunct="1">
              <a:defRPr/>
            </a:pPr>
            <a:r>
              <a:rPr lang="en-GB" sz="3200" dirty="0" smtClean="0">
                <a:latin typeface="Arial Black" pitchFamily="34" charset="0"/>
              </a:rPr>
              <a:t>Salt Partners</a:t>
            </a:r>
            <a:r>
              <a:rPr lang="en-GB" sz="3200" dirty="0" smtClean="0"/>
              <a:t> </a:t>
            </a:r>
          </a:p>
        </p:txBody>
      </p:sp>
      <p:sp>
        <p:nvSpPr>
          <p:cNvPr id="46084" name="Text Box 43"/>
          <p:cNvSpPr txBox="1">
            <a:spLocks noChangeArrowheads="1"/>
          </p:cNvSpPr>
          <p:nvPr/>
        </p:nvSpPr>
        <p:spPr bwMode="auto">
          <a:xfrm>
            <a:off x="1023938" y="1787525"/>
            <a:ext cx="5635625" cy="366713"/>
          </a:xfrm>
          <a:prstGeom prst="rect">
            <a:avLst/>
          </a:prstGeom>
          <a:noFill/>
          <a:ln w="9525">
            <a:noFill/>
            <a:miter lim="800000"/>
            <a:headEnd/>
            <a:tailEnd/>
          </a:ln>
        </p:spPr>
        <p:txBody>
          <a:bodyPr>
            <a:spAutoFit/>
          </a:bodyPr>
          <a:lstStyle/>
          <a:p>
            <a:endParaRPr lang="en-US" dirty="0"/>
          </a:p>
        </p:txBody>
      </p:sp>
      <p:sp>
        <p:nvSpPr>
          <p:cNvPr id="5145" name="Text Box 44"/>
          <p:cNvSpPr txBox="1">
            <a:spLocks noChangeArrowheads="1"/>
          </p:cNvSpPr>
          <p:nvPr/>
        </p:nvSpPr>
        <p:spPr bwMode="auto">
          <a:xfrm>
            <a:off x="1214438" y="1071563"/>
            <a:ext cx="7742237" cy="523875"/>
          </a:xfrm>
          <a:prstGeom prst="rect">
            <a:avLst/>
          </a:prstGeom>
          <a:noFill/>
          <a:ln w="9525">
            <a:noFill/>
            <a:miter lim="800000"/>
            <a:headEnd/>
            <a:tailEnd/>
          </a:ln>
        </p:spPr>
        <p:txBody>
          <a:bodyPr>
            <a:spAutoFit/>
          </a:bodyPr>
          <a:lstStyle/>
          <a:p>
            <a:pPr>
              <a:spcBef>
                <a:spcPct val="50000"/>
              </a:spcBef>
              <a:defRPr/>
            </a:pPr>
            <a:r>
              <a:rPr lang="en-GB" sz="2800" b="1" dirty="0" smtClean="0">
                <a:effectLst>
                  <a:outerShdw blurRad="63500" dist="38100" dir="2700000" algn="tl" rotWithShape="0">
                    <a:prstClr val="black"/>
                  </a:outerShdw>
                </a:effectLst>
                <a:latin typeface="Arial" charset="0"/>
                <a:cs typeface="+mn-cs"/>
              </a:rPr>
              <a:t>Opportunity for Solar Salt Exports </a:t>
            </a:r>
            <a:endParaRPr lang="en-GB" sz="2800" b="1" dirty="0">
              <a:effectLst>
                <a:outerShdw blurRad="63500" dist="38100" dir="2700000" algn="tl" rotWithShape="0">
                  <a:prstClr val="black"/>
                </a:outerShdw>
              </a:effectLst>
              <a:latin typeface="Arial" charset="0"/>
              <a:cs typeface="+mn-cs"/>
            </a:endParaRPr>
          </a:p>
        </p:txBody>
      </p:sp>
      <p:sp>
        <p:nvSpPr>
          <p:cNvPr id="61489" name="Text Box 49"/>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p>
            <a:pPr>
              <a:defRPr/>
            </a:pPr>
            <a:r>
              <a:rPr lang="de-DE" sz="1200" b="1" dirty="0">
                <a:effectLst>
                  <a:outerShdw blurRad="38100" dist="38100" dir="2700000" algn="tl">
                    <a:srgbClr val="000000"/>
                  </a:outerShdw>
                </a:effectLst>
                <a:cs typeface="+mn-cs"/>
              </a:rPr>
              <a:t>Vladimir M. Sedivy</a:t>
            </a:r>
            <a:endParaRPr lang="en-GB" sz="1200" i="1" dirty="0">
              <a:effectLst>
                <a:outerShdw blurRad="38100" dist="38100" dir="2700000" algn="tl">
                  <a:srgbClr val="000000"/>
                </a:outerShdw>
              </a:effectLst>
              <a:cs typeface="+mn-cs"/>
            </a:endParaRPr>
          </a:p>
          <a:p>
            <a:pPr>
              <a:defRPr/>
            </a:pPr>
            <a:r>
              <a:rPr lang="en-GB" sz="1200" dirty="0">
                <a:effectLst>
                  <a:outerShdw blurRad="38100" dist="38100" dir="2700000" algn="tl">
                    <a:srgbClr val="000000"/>
                  </a:outerShdw>
                </a:effectLst>
                <a:cs typeface="+mn-cs"/>
              </a:rPr>
              <a:t>Salt Partners Ltd, Zurich, Switzerland</a:t>
            </a:r>
            <a:endParaRPr lang="en-GB" sz="1200" dirty="0">
              <a:cs typeface="+mn-cs"/>
            </a:endParaRPr>
          </a:p>
        </p:txBody>
      </p:sp>
      <p:sp>
        <p:nvSpPr>
          <p:cNvPr id="9" name="Rectangle 6"/>
          <p:cNvSpPr>
            <a:spLocks noChangeArrowheads="1"/>
          </p:cNvSpPr>
          <p:nvPr/>
        </p:nvSpPr>
        <p:spPr bwMode="auto">
          <a:xfrm>
            <a:off x="1214438" y="2571743"/>
            <a:ext cx="7786687" cy="2908489"/>
          </a:xfrm>
          <a:prstGeom prst="rect">
            <a:avLst/>
          </a:prstGeom>
          <a:noFill/>
          <a:ln w="9525">
            <a:noFill/>
            <a:miter lim="800000"/>
            <a:headEnd/>
            <a:tailEnd/>
          </a:ln>
        </p:spPr>
        <p:txBody>
          <a:bodyPr wrap="square">
            <a:spAutoFit/>
          </a:bodyPr>
          <a:lstStyle/>
          <a:p>
            <a:pPr>
              <a:defRPr/>
            </a:pPr>
            <a:r>
              <a:rPr lang="en-GB" sz="2800" b="1" dirty="0" smtClean="0">
                <a:effectLst>
                  <a:outerShdw blurRad="38100" dist="38100" dir="2700000" algn="tl">
                    <a:srgbClr val="000000"/>
                  </a:outerShdw>
                </a:effectLst>
                <a:latin typeface="Arial" charset="0"/>
                <a:cs typeface="+mn-cs"/>
              </a:rPr>
              <a:t>Solar </a:t>
            </a:r>
            <a:r>
              <a:rPr lang="en-GB" sz="2800" b="1" dirty="0">
                <a:effectLst>
                  <a:outerShdw blurRad="38100" dist="38100" dir="2700000" algn="tl">
                    <a:srgbClr val="000000"/>
                  </a:outerShdw>
                </a:effectLst>
                <a:latin typeface="Arial" charset="0"/>
                <a:cs typeface="+mn-cs"/>
              </a:rPr>
              <a:t>salt </a:t>
            </a:r>
            <a:r>
              <a:rPr lang="en-GB" sz="2800" b="1" dirty="0" smtClean="0">
                <a:effectLst>
                  <a:outerShdw blurRad="38100" dist="38100" dir="2700000" algn="tl">
                    <a:srgbClr val="000000"/>
                  </a:outerShdw>
                </a:effectLst>
                <a:latin typeface="Arial" charset="0"/>
                <a:cs typeface="+mn-cs"/>
              </a:rPr>
              <a:t>exports could fill the gap if:</a:t>
            </a:r>
            <a:endParaRPr lang="en-GB" sz="2800" b="1" dirty="0">
              <a:effectLst>
                <a:outerShdw blurRad="38100" dist="38100" dir="2700000" algn="tl">
                  <a:srgbClr val="000000"/>
                </a:outerShdw>
              </a:effectLst>
              <a:latin typeface="Arial" charset="0"/>
              <a:cs typeface="+mn-cs"/>
            </a:endParaRPr>
          </a:p>
          <a:p>
            <a:pPr>
              <a:defRPr/>
            </a:pPr>
            <a:endParaRPr lang="en-GB" sz="1000" b="1" dirty="0">
              <a:effectLst>
                <a:outerShdw blurRad="38100" dist="38100" dir="2700000" algn="tl">
                  <a:srgbClr val="000000"/>
                </a:outerShdw>
              </a:effectLst>
              <a:latin typeface="Arial" charset="0"/>
              <a:cs typeface="+mn-cs"/>
            </a:endParaRPr>
          </a:p>
          <a:p>
            <a:pPr marL="288000" indent="-288000">
              <a:spcBef>
                <a:spcPts val="600"/>
              </a:spcBef>
              <a:buFont typeface="Arial" pitchFamily="34" charset="0"/>
              <a:buChar char="•"/>
              <a:defRPr/>
            </a:pPr>
            <a:r>
              <a:rPr lang="en-GB" sz="2000" b="1" dirty="0" smtClean="0">
                <a:effectLst>
                  <a:outerShdw blurRad="38100" dist="38100" dir="2700000" algn="tl">
                    <a:srgbClr val="000000"/>
                  </a:outerShdw>
                </a:effectLst>
                <a:latin typeface="Arial" charset="0"/>
                <a:cs typeface="+mn-cs"/>
              </a:rPr>
              <a:t>Quality according to the “Australian standard”, i.e. less than 0.04% Ca, 0.02% Mg and 0.12% SO4 would consistently be achieved</a:t>
            </a:r>
            <a:endParaRPr lang="en-GB" sz="2000" b="1" dirty="0">
              <a:effectLst>
                <a:outerShdw blurRad="38100" dist="38100" dir="2700000" algn="tl">
                  <a:srgbClr val="000000"/>
                </a:outerShdw>
              </a:effectLst>
              <a:latin typeface="Arial" charset="0"/>
              <a:cs typeface="+mn-cs"/>
            </a:endParaRPr>
          </a:p>
          <a:p>
            <a:pPr marL="288000" indent="-288000">
              <a:lnSpc>
                <a:spcPct val="150000"/>
              </a:lnSpc>
              <a:spcBef>
                <a:spcPts val="600"/>
              </a:spcBef>
              <a:buFont typeface="Arial" pitchFamily="34" charset="0"/>
              <a:buChar char="•"/>
              <a:defRPr/>
            </a:pPr>
            <a:r>
              <a:rPr lang="en-GB" sz="2000" b="1" dirty="0" smtClean="0">
                <a:effectLst>
                  <a:outerShdw blurRad="38100" dist="38100" dir="2700000" algn="tl">
                    <a:srgbClr val="000000"/>
                  </a:outerShdw>
                </a:effectLst>
                <a:latin typeface="Arial" charset="0"/>
                <a:cs typeface="+mn-cs"/>
              </a:rPr>
              <a:t>Shipments in Panamax vessels would be possible</a:t>
            </a:r>
            <a:endParaRPr lang="en-GB" sz="2000" b="1" dirty="0">
              <a:effectLst>
                <a:outerShdw blurRad="38100" dist="38100" dir="2700000" algn="tl">
                  <a:srgbClr val="000000"/>
                </a:outerShdw>
              </a:effectLst>
              <a:latin typeface="Arial" charset="0"/>
              <a:cs typeface="+mn-cs"/>
            </a:endParaRPr>
          </a:p>
          <a:p>
            <a:pPr marL="288000" indent="-288000">
              <a:lnSpc>
                <a:spcPct val="150000"/>
              </a:lnSpc>
              <a:spcBef>
                <a:spcPts val="600"/>
              </a:spcBef>
              <a:buFont typeface="Arial" pitchFamily="34" charset="0"/>
              <a:buChar char="•"/>
              <a:defRPr/>
            </a:pPr>
            <a:r>
              <a:rPr lang="en-GB" sz="2000" b="1" dirty="0" smtClean="0">
                <a:effectLst>
                  <a:outerShdw blurRad="38100" dist="38100" dir="2700000" algn="tl">
                    <a:srgbClr val="000000"/>
                  </a:outerShdw>
                </a:effectLst>
                <a:latin typeface="Arial" charset="0"/>
                <a:cs typeface="+mn-cs"/>
              </a:rPr>
              <a:t>Ship loading rates of 2’000 t/h would be facilitated</a:t>
            </a:r>
            <a:endParaRPr lang="en-GB" sz="2000" b="1" dirty="0">
              <a:effectLst>
                <a:outerShdw blurRad="38100" dist="38100" dir="2700000" algn="tl">
                  <a:srgbClr val="000000"/>
                </a:outerShdw>
              </a:effectLst>
              <a:latin typeface="Arial" charset="0"/>
              <a:cs typeface="+mn-cs"/>
            </a:endParaRPr>
          </a:p>
          <a:p>
            <a:pPr>
              <a:defRPr/>
            </a:pPr>
            <a:endParaRPr lang="en-GB" sz="1000" b="1" dirty="0">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98617618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9"/>
          <p:cNvSpPr>
            <a:spLocks noGrp="1" noChangeArrowheads="1"/>
          </p:cNvSpPr>
          <p:nvPr>
            <p:ph type="ftr" sz="quarter" idx="11"/>
          </p:nvPr>
        </p:nvSpPr>
        <p:spPr>
          <a:xfrm>
            <a:off x="1143000" y="6248400"/>
            <a:ext cx="5105400" cy="323850"/>
          </a:xfrm>
        </p:spPr>
        <p:txBody>
          <a:bodyPr/>
          <a:lstStyle/>
          <a:p>
            <a:pPr algn="l">
              <a:defRPr/>
            </a:pPr>
            <a:r>
              <a:rPr lang="en-GB" dirty="0" smtClean="0"/>
              <a:t>17th World Chloralkali Conference, 20.–21.6.2013, Pan-Pacific, Singapore</a:t>
            </a:r>
            <a:endParaRPr lang="en-GB" dirty="0"/>
          </a:p>
        </p:txBody>
      </p:sp>
      <p:sp>
        <p:nvSpPr>
          <p:cNvPr id="12185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52228"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31749" name="Text Box 4"/>
          <p:cNvSpPr txBox="1">
            <a:spLocks noChangeArrowheads="1"/>
          </p:cNvSpPr>
          <p:nvPr/>
        </p:nvSpPr>
        <p:spPr bwMode="auto">
          <a:xfrm>
            <a:off x="1116013" y="1052513"/>
            <a:ext cx="7742237" cy="488950"/>
          </a:xfrm>
          <a:prstGeom prst="rect">
            <a:avLst/>
          </a:prstGeom>
          <a:noFill/>
          <a:ln w="9525">
            <a:noFill/>
            <a:miter lim="800000"/>
            <a:headEnd/>
            <a:tailEnd/>
          </a:ln>
        </p:spPr>
        <p:txBody>
          <a:bodyPr>
            <a:spAutoFit/>
          </a:bodyPr>
          <a:lstStyle/>
          <a:p>
            <a:pPr>
              <a:spcBef>
                <a:spcPct val="50000"/>
              </a:spcBef>
              <a:defRPr/>
            </a:pPr>
            <a:r>
              <a:rPr lang="en-GB" sz="2600" b="1" dirty="0">
                <a:effectLst>
                  <a:outerShdw blurRad="50800" dist="50800" dir="2700000" algn="tl">
                    <a:srgbClr val="000000"/>
                  </a:outerShdw>
                </a:effectLst>
                <a:latin typeface="Arial" charset="0"/>
                <a:cs typeface="+mn-cs"/>
              </a:rPr>
              <a:t>Salt Partners Prospect New Solar Saltfields</a:t>
            </a:r>
          </a:p>
        </p:txBody>
      </p:sp>
      <p:sp>
        <p:nvSpPr>
          <p:cNvPr id="12186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31752" name="Text Box 8"/>
          <p:cNvSpPr txBox="1">
            <a:spLocks noChangeArrowheads="1"/>
          </p:cNvSpPr>
          <p:nvPr/>
        </p:nvSpPr>
        <p:spPr bwMode="auto">
          <a:xfrm>
            <a:off x="6572250" y="6143625"/>
            <a:ext cx="1000125"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50800" dist="50800" dir="2700000" algn="tl" rotWithShape="0">
                    <a:prstClr val="black"/>
                  </a:outerShdw>
                </a:effectLst>
                <a:cs typeface="+mn-cs"/>
              </a:rPr>
              <a:t>SALT PARTNERS</a:t>
            </a:r>
          </a:p>
        </p:txBody>
      </p:sp>
      <p:sp>
        <p:nvSpPr>
          <p:cNvPr id="31753" name="Text Box 9"/>
          <p:cNvSpPr txBox="1">
            <a:spLocks noChangeArrowheads="1"/>
          </p:cNvSpPr>
          <p:nvPr/>
        </p:nvSpPr>
        <p:spPr bwMode="auto">
          <a:xfrm>
            <a:off x="7358063" y="4714875"/>
            <a:ext cx="1785937" cy="1384300"/>
          </a:xfrm>
          <a:prstGeom prst="rect">
            <a:avLst/>
          </a:prstGeom>
          <a:noFill/>
          <a:ln w="9525">
            <a:noFill/>
            <a:miter lim="800000"/>
            <a:headEnd/>
            <a:tailEnd/>
          </a:ln>
        </p:spPr>
        <p:txBody>
          <a:bodyPr>
            <a:spAutoFit/>
          </a:bodyPr>
          <a:lstStyle/>
          <a:p>
            <a:pPr>
              <a:spcBef>
                <a:spcPct val="50000"/>
              </a:spcBef>
              <a:defRPr/>
            </a:pPr>
            <a:r>
              <a:rPr lang="en-GB" sz="1400" dirty="0">
                <a:effectLst>
                  <a:outerShdw blurRad="50800" dist="50800" dir="2700000" algn="tl" rotWithShape="0">
                    <a:prstClr val="black"/>
                  </a:outerShdw>
                </a:effectLst>
                <a:latin typeface="Arial" charset="0"/>
                <a:cs typeface="+mn-cs"/>
              </a:rPr>
              <a:t>Salt Partners assist their clients to prospect sites where new solar saltfields could be established.</a:t>
            </a:r>
          </a:p>
        </p:txBody>
      </p:sp>
      <p:pic>
        <p:nvPicPr>
          <p:cNvPr id="9" name="Picture 8" descr="DSC_0281a Prospecting.jpg"/>
          <p:cNvPicPr>
            <a:picLocks noChangeAspect="1"/>
          </p:cNvPicPr>
          <p:nvPr/>
        </p:nvPicPr>
        <p:blipFill>
          <a:blip r:embed="rId3"/>
          <a:srcRect t="8744" r="7059"/>
          <a:stretch>
            <a:fillRect/>
          </a:stretch>
        </p:blipFill>
        <p:spPr>
          <a:xfrm>
            <a:off x="1214438" y="2071688"/>
            <a:ext cx="6072187" cy="4010025"/>
          </a:xfrm>
          <a:prstGeom prst="rect">
            <a:avLst/>
          </a:prstGeom>
          <a:ln w="3175">
            <a:solidFill>
              <a:schemeClr val="tx2">
                <a:lumMod val="10000"/>
              </a:schemeClr>
            </a:solidFill>
          </a:ln>
          <a:effectLst>
            <a:outerShdw blurRad="76200" dist="38100" dir="2700000" algn="tl" rotWithShape="0">
              <a:prstClr val="black"/>
            </a:outerShdw>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071563" y="285750"/>
            <a:ext cx="3357562" cy="571500"/>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53251"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21509" name="Text Box 4"/>
          <p:cNvSpPr txBox="1">
            <a:spLocks noChangeArrowheads="1"/>
          </p:cNvSpPr>
          <p:nvPr/>
        </p:nvSpPr>
        <p:spPr bwMode="auto">
          <a:xfrm>
            <a:off x="1071563" y="5286375"/>
            <a:ext cx="2928937" cy="830263"/>
          </a:xfrm>
          <a:prstGeom prst="rect">
            <a:avLst/>
          </a:prstGeom>
          <a:noFill/>
          <a:ln w="9525">
            <a:noFill/>
            <a:miter lim="800000"/>
            <a:headEnd/>
            <a:tailEnd/>
          </a:ln>
        </p:spPr>
        <p:txBody>
          <a:bodyPr>
            <a:spAutoFit/>
          </a:bodyPr>
          <a:lstStyle/>
          <a:p>
            <a:pPr>
              <a:spcBef>
                <a:spcPct val="50000"/>
              </a:spcBef>
              <a:defRPr/>
            </a:pPr>
            <a:r>
              <a:rPr lang="en-GB" sz="1600" b="1" dirty="0">
                <a:effectLst>
                  <a:outerShdw blurRad="50800" dist="50800" dir="3000000" algn="ctr" rotWithShape="0">
                    <a:schemeClr val="tx2">
                      <a:lumMod val="10000"/>
                    </a:schemeClr>
                  </a:outerShdw>
                </a:effectLst>
                <a:latin typeface="Arial" charset="0"/>
              </a:rPr>
              <a:t>Modern industrial salt upgrading plant in Spain. Capacity 500 t/h solar salt</a:t>
            </a:r>
          </a:p>
        </p:txBody>
      </p:sp>
      <p:sp>
        <p:nvSpPr>
          <p:cNvPr id="102405"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21511" name="Picture 7" descr="IMGP0756"/>
          <p:cNvPicPr>
            <a:picLocks noChangeAspect="1" noChangeArrowheads="1"/>
          </p:cNvPicPr>
          <p:nvPr/>
        </p:nvPicPr>
        <p:blipFill>
          <a:blip r:embed="rId3"/>
          <a:srcRect l="9778" t="12166" r="25134" b="12361"/>
          <a:stretch>
            <a:fillRect/>
          </a:stretch>
        </p:blipFill>
        <p:spPr bwMode="auto">
          <a:xfrm>
            <a:off x="4429125" y="260350"/>
            <a:ext cx="4464050" cy="6311900"/>
          </a:xfrm>
          <a:prstGeom prst="rect">
            <a:avLst/>
          </a:prstGeom>
          <a:noFill/>
          <a:ln w="3175">
            <a:solidFill>
              <a:schemeClr val="tx2">
                <a:lumMod val="10000"/>
              </a:schemeClr>
            </a:solidFill>
            <a:miter lim="800000"/>
            <a:headEnd/>
            <a:tailEnd/>
          </a:ln>
          <a:effectLst>
            <a:outerShdw blurRad="76200" dist="50800" dir="2700000" algn="tl" rotWithShape="0">
              <a:prstClr val="black"/>
            </a:outerShdw>
          </a:effectLst>
        </p:spPr>
      </p:pic>
      <p:sp>
        <p:nvSpPr>
          <p:cNvPr id="9" name="Text Box 4"/>
          <p:cNvSpPr txBox="1">
            <a:spLocks noChangeArrowheads="1"/>
          </p:cNvSpPr>
          <p:nvPr/>
        </p:nvSpPr>
        <p:spPr bwMode="auto">
          <a:xfrm>
            <a:off x="1071563" y="2214563"/>
            <a:ext cx="3143250" cy="1784350"/>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200" b="1" dirty="0">
                <a:effectLst>
                  <a:outerShdw blurRad="38100" dist="38100" dir="2700000" algn="tl">
                    <a:srgbClr val="000000"/>
                  </a:outerShdw>
                </a:effectLst>
                <a:latin typeface="Arial" charset="0"/>
              </a:rPr>
              <a:t>Salt Partners supply technologies for production of salt according to “Australian standard”</a:t>
            </a:r>
          </a:p>
        </p:txBody>
      </p:sp>
      <p:sp>
        <p:nvSpPr>
          <p:cNvPr id="2" name="Footer Placeholder 1"/>
          <p:cNvSpPr>
            <a:spLocks noGrp="1"/>
          </p:cNvSpPr>
          <p:nvPr>
            <p:ph type="ftr" sz="quarter" idx="11"/>
          </p:nvPr>
        </p:nvSpPr>
        <p:spPr>
          <a:xfrm>
            <a:off x="1071563" y="6296026"/>
            <a:ext cx="3179068" cy="457200"/>
          </a:xfrm>
        </p:spPr>
        <p:txBody>
          <a:bodyPr/>
          <a:lstStyle/>
          <a:p>
            <a:pPr algn="l">
              <a:defRPr/>
            </a:pPr>
            <a:r>
              <a:rPr lang="en-GB" dirty="0" smtClean="0"/>
              <a:t>17th World Chloralkali Conference, 20.–21.6.2013, Pan-Pacific, Singapore</a:t>
            </a:r>
            <a:endParaRPr lang="en-GB"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9"/>
          <p:cNvSpPr>
            <a:spLocks noGrp="1" noChangeArrowheads="1"/>
          </p:cNvSpPr>
          <p:nvPr>
            <p:ph type="ftr" sz="quarter" idx="11"/>
          </p:nvPr>
        </p:nvSpPr>
        <p:spPr>
          <a:xfrm>
            <a:off x="1285875" y="6248400"/>
            <a:ext cx="5000625" cy="323850"/>
          </a:xfrm>
        </p:spPr>
        <p:txBody>
          <a:bodyPr/>
          <a:lstStyle/>
          <a:p>
            <a:pPr algn="l">
              <a:defRPr/>
            </a:pPr>
            <a:r>
              <a:rPr lang="en-GB" dirty="0" smtClean="0"/>
              <a:t>17th World Chloralkali Conference, 20.–21.6.2013, Pan-Pacific, Singapore</a:t>
            </a:r>
            <a:endParaRPr lang="en-GB" dirty="0"/>
          </a:p>
        </p:txBody>
      </p:sp>
      <p:sp>
        <p:nvSpPr>
          <p:cNvPr id="155650"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5427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155652" name="Text Box 4"/>
          <p:cNvSpPr txBox="1">
            <a:spLocks noChangeArrowheads="1"/>
          </p:cNvSpPr>
          <p:nvPr/>
        </p:nvSpPr>
        <p:spPr bwMode="auto">
          <a:xfrm>
            <a:off x="7358063" y="4429125"/>
            <a:ext cx="1785937" cy="1570038"/>
          </a:xfrm>
          <a:prstGeom prst="rect">
            <a:avLst/>
          </a:prstGeom>
          <a:noFill/>
          <a:ln w="9525">
            <a:noFill/>
            <a:miter lim="800000"/>
            <a:headEnd/>
            <a:tailEnd/>
          </a:ln>
          <a:effectLst/>
        </p:spPr>
        <p:txBody>
          <a:bodyPr>
            <a:spAutoFit/>
          </a:bodyPr>
          <a:lstStyle/>
          <a:p>
            <a:pPr>
              <a:spcBef>
                <a:spcPct val="50000"/>
              </a:spcBef>
              <a:defRPr/>
            </a:pPr>
            <a:r>
              <a:rPr lang="en-GB" sz="2400" b="1" dirty="0">
                <a:effectLst>
                  <a:outerShdw blurRad="38100" dist="38100" dir="2700000" algn="tl">
                    <a:srgbClr val="000000"/>
                  </a:outerShdw>
                </a:effectLst>
                <a:latin typeface="Arial" charset="0"/>
                <a:cs typeface="+mn-cs"/>
              </a:rPr>
              <a:t>Why not turn your salt into gold?</a:t>
            </a:r>
          </a:p>
        </p:txBody>
      </p:sp>
      <p:sp>
        <p:nvSpPr>
          <p:cNvPr id="155653"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44039" name="Picture 7" descr="SaltGold8"/>
          <p:cNvPicPr>
            <a:picLocks noChangeAspect="1" noChangeArrowheads="1"/>
          </p:cNvPicPr>
          <p:nvPr/>
        </p:nvPicPr>
        <p:blipFill>
          <a:blip r:embed="rId3"/>
          <a:srcRect t="15781" r="529" b="7208"/>
          <a:stretch>
            <a:fillRect/>
          </a:stretch>
        </p:blipFill>
        <p:spPr bwMode="auto">
          <a:xfrm>
            <a:off x="1143000" y="1428750"/>
            <a:ext cx="6072188" cy="4572000"/>
          </a:xfrm>
          <a:prstGeom prst="rect">
            <a:avLst/>
          </a:prstGeom>
          <a:noFill/>
          <a:ln w="3175">
            <a:solidFill>
              <a:schemeClr val="tx2">
                <a:lumMod val="10000"/>
              </a:schemeClr>
            </a:solidFill>
            <a:miter lim="800000"/>
            <a:headEnd/>
            <a:tailEnd/>
          </a:ln>
          <a:effectLst>
            <a:outerShdw blurRad="50800" dist="50800" dir="2700000" algn="tl" rotWithShape="0">
              <a:prstClr val="black">
                <a:alpha val="84000"/>
              </a:prstClr>
            </a:outerShdw>
          </a:effectLst>
        </p:spPr>
      </p:pic>
      <p:sp>
        <p:nvSpPr>
          <p:cNvPr id="10" name="Text Box 11"/>
          <p:cNvSpPr txBox="1">
            <a:spLocks noChangeArrowheads="1"/>
          </p:cNvSpPr>
          <p:nvPr/>
        </p:nvSpPr>
        <p:spPr bwMode="auto">
          <a:xfrm>
            <a:off x="6572250" y="6072188"/>
            <a:ext cx="1008063"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6148"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523875"/>
          </a:xfrm>
          <a:prstGeom prst="rect">
            <a:avLst/>
          </a:prstGeom>
          <a:noFill/>
          <a:ln w="9525">
            <a:noFill/>
            <a:miter lim="800000"/>
            <a:headEnd/>
            <a:tailEnd/>
          </a:ln>
        </p:spPr>
        <p:txBody>
          <a:bodyPr>
            <a:spAutoFit/>
          </a:bodyPr>
          <a:lstStyle/>
          <a:p>
            <a:pPr>
              <a:spcBef>
                <a:spcPct val="50000"/>
              </a:spcBef>
              <a:defRPr/>
            </a:pPr>
            <a:r>
              <a:rPr lang="en-GB" sz="2800" b="1" dirty="0">
                <a:effectLst>
                  <a:outerShdw blurRad="38100" dist="50800" dir="2700000" algn="tl" rotWithShape="0">
                    <a:srgbClr val="000000">
                      <a:alpha val="43137"/>
                    </a:srgbClr>
                  </a:outerShdw>
                </a:effectLst>
                <a:latin typeface="Arial" charset="0"/>
                <a:cs typeface="+mn-cs"/>
              </a:rPr>
              <a:t>Lake McLeod </a:t>
            </a:r>
            <a:r>
              <a:rPr lang="en-GB" sz="2600" b="1" dirty="0">
                <a:effectLst>
                  <a:outerShdw blurRad="38100" dist="50800" dir="2700000" algn="tl" rotWithShape="0">
                    <a:srgbClr val="000000">
                      <a:alpha val="43137"/>
                    </a:srgbClr>
                  </a:outerShdw>
                </a:effectLst>
                <a:latin typeface="Arial" charset="0"/>
                <a:cs typeface="+mn-cs"/>
              </a:rPr>
              <a:t>Salt 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0" name="Text Box 86"/>
          <p:cNvSpPr txBox="1">
            <a:spLocks noChangeArrowheads="1"/>
          </p:cNvSpPr>
          <p:nvPr/>
        </p:nvSpPr>
        <p:spPr bwMode="auto">
          <a:xfrm>
            <a:off x="7358063" y="5007177"/>
            <a:ext cx="1785937" cy="1169551"/>
          </a:xfrm>
          <a:prstGeom prst="rect">
            <a:avLst/>
          </a:prstGeom>
          <a:noFill/>
          <a:ln w="9525">
            <a:noFill/>
            <a:miter lim="800000"/>
            <a:headEnd/>
            <a:tailEnd/>
          </a:ln>
          <a:effectLst/>
        </p:spPr>
        <p:txBody>
          <a:bodyPr>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Also the </a:t>
            </a:r>
            <a:r>
              <a:rPr lang="en-GB" sz="1400" dirty="0">
                <a:effectLst>
                  <a:outerShdw blurRad="50800" dist="50800" dir="2700000" algn="tl">
                    <a:srgbClr val="000000"/>
                  </a:outerShdw>
                </a:effectLst>
                <a:latin typeface="Arial" charset="0"/>
                <a:cs typeface="+mn-cs"/>
              </a:rPr>
              <a:t>Lake </a:t>
            </a:r>
            <a:r>
              <a:rPr lang="en-GB" sz="1400" dirty="0" smtClean="0">
                <a:effectLst>
                  <a:outerShdw blurRad="50800" dist="50800" dir="2700000" algn="tl">
                    <a:srgbClr val="000000"/>
                  </a:outerShdw>
                </a:effectLst>
                <a:latin typeface="Arial" charset="0"/>
                <a:cs typeface="+mn-cs"/>
              </a:rPr>
              <a:t>McLeod </a:t>
            </a:r>
            <a:r>
              <a:rPr lang="en-GB" sz="1400" dirty="0">
                <a:effectLst>
                  <a:outerShdw blurRad="50800" dist="50800" dir="2700000" algn="tl">
                    <a:srgbClr val="000000"/>
                  </a:outerShdw>
                </a:effectLst>
                <a:latin typeface="Arial" charset="0"/>
                <a:cs typeface="+mn-cs"/>
              </a:rPr>
              <a:t>stockpile </a:t>
            </a:r>
            <a:r>
              <a:rPr lang="en-GB" sz="1400" dirty="0" smtClean="0">
                <a:effectLst>
                  <a:outerShdw blurRad="50800" dist="50800" dir="2700000" algn="tl">
                    <a:srgbClr val="000000"/>
                  </a:outerShdw>
                </a:effectLst>
                <a:latin typeface="Arial" charset="0"/>
                <a:cs typeface="+mn-cs"/>
              </a:rPr>
              <a:t>pictured in 2013 didn’t show much change. </a:t>
            </a:r>
            <a:endParaRPr lang="en-GB" sz="1400" dirty="0">
              <a:effectLst>
                <a:outerShdw blurRad="50800" dist="50800" dir="2700000" algn="tl">
                  <a:srgbClr val="000000"/>
                </a:outerShdw>
              </a:effectLst>
              <a:latin typeface="Arial" charset="0"/>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792" y="2041982"/>
            <a:ext cx="6071512" cy="4134746"/>
          </a:xfrm>
          <a:prstGeom prst="rect">
            <a:avLst/>
          </a:prstGeom>
        </p:spPr>
      </p:pic>
    </p:spTree>
    <p:extLst>
      <p:ext uri="{BB962C8B-B14F-4D97-AF65-F5344CB8AC3E}">
        <p14:creationId xmlns:p14="http://schemas.microsoft.com/office/powerpoint/2010/main" val="535475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819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Onslow</a:t>
            </a:r>
            <a:r>
              <a:rPr lang="en-GB" sz="2600" b="1" dirty="0">
                <a:effectLst>
                  <a:outerShdw blurRad="50800" dist="38100" dir="2700000" algn="tl" rotWithShape="0">
                    <a:prstClr val="black">
                      <a:alpha val="40000"/>
                    </a:prstClr>
                  </a:outerShdw>
                </a:effectLst>
                <a:latin typeface="Arial" charset="0"/>
                <a:cs typeface="+mn-cs"/>
              </a:rPr>
              <a:t> </a:t>
            </a:r>
            <a:r>
              <a:rPr lang="en-GB" sz="2600" b="1" dirty="0">
                <a:effectLst>
                  <a:outerShdw blurRad="50800" dist="38100" dir="2700000" algn="tl" rotWithShape="0">
                    <a:prstClr val="black"/>
                  </a:outerShdw>
                </a:effectLst>
                <a:latin typeface="Arial" charset="0"/>
                <a:cs typeface="+mn-cs"/>
              </a:rPr>
              <a:t>Salt</a:t>
            </a:r>
            <a:r>
              <a:rPr lang="en-GB" sz="2600" b="1" dirty="0">
                <a:effectLst>
                  <a:outerShdw blurRad="50800" dist="38100" dir="2700000" algn="tl" rotWithShape="0">
                    <a:prstClr val="black">
                      <a:alpha val="40000"/>
                    </a:prstClr>
                  </a:outerShdw>
                </a:effectLst>
                <a:latin typeface="Arial" charset="0"/>
                <a:cs typeface="+mn-cs"/>
              </a:rPr>
              <a:t> </a:t>
            </a:r>
            <a:r>
              <a:rPr lang="en-GB" sz="2600" b="1" dirty="0">
                <a:effectLst>
                  <a:outerShdw blurRad="63500" dist="38100" dir="2700000" algn="tl" rotWithShape="0">
                    <a:prstClr val="black"/>
                  </a:outerShdw>
                </a:effectLst>
                <a:latin typeface="Arial" charset="0"/>
                <a:cs typeface="+mn-cs"/>
              </a:rPr>
              <a:t>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lum bright="10000"/>
          </a:blip>
          <a:stretch>
            <a:fillRect/>
          </a:stretch>
        </p:blipFill>
        <p:spPr>
          <a:xfrm>
            <a:off x="1214438" y="2095500"/>
            <a:ext cx="6215062" cy="3833813"/>
          </a:xfrm>
          <a:prstGeom prst="rect">
            <a:avLst/>
          </a:prstGeom>
          <a:ln w="3175">
            <a:solidFill>
              <a:schemeClr val="tx2">
                <a:lumMod val="10000"/>
              </a:schemeClr>
            </a:solidFill>
          </a:ln>
          <a:effectLst>
            <a:outerShdw blurRad="50800" dist="38100" dir="2700000" algn="tl" rotWithShape="0">
              <a:schemeClr val="accent4">
                <a:lumMod val="10000"/>
                <a:alpha val="84000"/>
              </a:schemeClr>
            </a:outerShdw>
          </a:effectLst>
        </p:spPr>
      </p:pic>
      <p:sp>
        <p:nvSpPr>
          <p:cNvPr id="8200" name="Text Box 11"/>
          <p:cNvSpPr txBox="1">
            <a:spLocks noChangeArrowheads="1"/>
          </p:cNvSpPr>
          <p:nvPr/>
        </p:nvSpPr>
        <p:spPr bwMode="auto">
          <a:xfrm>
            <a:off x="6786563"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429500" y="3714750"/>
            <a:ext cx="1714500" cy="2246769"/>
          </a:xfrm>
          <a:prstGeom prst="rect">
            <a:avLst/>
          </a:prstGeom>
          <a:noFill/>
          <a:ln w="9525">
            <a:noFill/>
            <a:miter lim="800000"/>
            <a:headEnd/>
            <a:tailEnd/>
          </a:ln>
          <a:effectLst/>
        </p:spPr>
        <p:txBody>
          <a:bodyPr>
            <a:spAutoFit/>
          </a:bodyPr>
          <a:lstStyle/>
          <a:p>
            <a:pPr>
              <a:spcBef>
                <a:spcPct val="50000"/>
              </a:spcBef>
              <a:defRPr/>
            </a:pPr>
            <a:r>
              <a:rPr lang="en-GB" sz="1400" dirty="0">
                <a:effectLst>
                  <a:outerShdw blurRad="50800" dist="50800" dir="2700000" algn="tl">
                    <a:srgbClr val="000000"/>
                  </a:outerShdw>
                </a:effectLst>
                <a:latin typeface="Arial" charset="0"/>
                <a:cs typeface="+mn-cs"/>
              </a:rPr>
              <a:t>Onslow stockpile was designed for 500‘000 t of salt. On 2.2.2009, there was virtually no salt left. The picture shows the shipment </a:t>
            </a:r>
            <a:r>
              <a:rPr lang="en-GB" sz="1400" dirty="0" smtClean="0">
                <a:effectLst>
                  <a:outerShdw blurRad="50800" dist="50800" dir="2700000" algn="tl">
                    <a:srgbClr val="000000"/>
                  </a:outerShdw>
                </a:effectLst>
                <a:latin typeface="Arial" charset="0"/>
                <a:cs typeface="+mn-cs"/>
              </a:rPr>
              <a:t>of last </a:t>
            </a:r>
            <a:r>
              <a:rPr lang="en-GB" sz="1400" dirty="0">
                <a:effectLst>
                  <a:outerShdw blurRad="50800" dist="50800" dir="2700000" algn="tl">
                    <a:srgbClr val="000000"/>
                  </a:outerShdw>
                </a:effectLst>
                <a:latin typeface="Arial" charset="0"/>
                <a:cs typeface="+mn-cs"/>
              </a:rPr>
              <a:t>salt </a:t>
            </a:r>
            <a:r>
              <a:rPr lang="en-GB" sz="1400" dirty="0" smtClean="0">
                <a:effectLst>
                  <a:outerShdw blurRad="50800" dist="50800" dir="2700000" algn="tl">
                    <a:srgbClr val="000000"/>
                  </a:outerShdw>
                </a:effectLst>
                <a:latin typeface="Arial" charset="0"/>
                <a:cs typeface="+mn-cs"/>
              </a:rPr>
              <a:t>from </a:t>
            </a:r>
            <a:r>
              <a:rPr lang="en-GB" sz="1400" dirty="0">
                <a:effectLst>
                  <a:outerShdw blurRad="50800" dist="50800" dir="2700000" algn="tl">
                    <a:srgbClr val="000000"/>
                  </a:outerShdw>
                </a:effectLst>
                <a:latin typeface="Arial" charset="0"/>
                <a:cs typeface="+mn-cs"/>
              </a:rPr>
              <a:t>Onslow </a:t>
            </a:r>
            <a:r>
              <a:rPr lang="en-GB" sz="1400" dirty="0" smtClean="0">
                <a:effectLst>
                  <a:outerShdw blurRad="50800" dist="50800" dir="2700000" algn="tl">
                    <a:srgbClr val="000000"/>
                  </a:outerShdw>
                </a:effectLst>
                <a:latin typeface="Arial" charset="0"/>
                <a:cs typeface="+mn-cs"/>
              </a:rPr>
              <a:t>stockpile.</a:t>
            </a:r>
            <a:endParaRPr lang="en-GB" sz="1400" dirty="0">
              <a:effectLst>
                <a:outerShdw blurRad="50800" dist="50800" dir="2700000" algn="tl">
                  <a:srgbClr val="00000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8196"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Onslow</a:t>
            </a:r>
            <a:r>
              <a:rPr lang="en-GB" sz="2600" b="1" dirty="0">
                <a:effectLst>
                  <a:outerShdw blurRad="50800" dist="38100" dir="2700000" algn="tl" rotWithShape="0">
                    <a:prstClr val="black">
                      <a:alpha val="40000"/>
                    </a:prstClr>
                  </a:outerShdw>
                </a:effectLst>
                <a:latin typeface="Arial" charset="0"/>
                <a:cs typeface="+mn-cs"/>
              </a:rPr>
              <a:t> </a:t>
            </a:r>
            <a:r>
              <a:rPr lang="en-GB" sz="2600" b="1" dirty="0">
                <a:effectLst>
                  <a:outerShdw blurRad="50800" dist="38100" dir="2700000" algn="tl" rotWithShape="0">
                    <a:prstClr val="black"/>
                  </a:outerShdw>
                </a:effectLst>
                <a:latin typeface="Arial" charset="0"/>
                <a:cs typeface="+mn-cs"/>
              </a:rPr>
              <a:t>Salt</a:t>
            </a:r>
            <a:r>
              <a:rPr lang="en-GB" sz="2600" b="1" dirty="0">
                <a:effectLst>
                  <a:outerShdw blurRad="50800" dist="38100" dir="2700000" algn="tl" rotWithShape="0">
                    <a:prstClr val="black">
                      <a:alpha val="40000"/>
                    </a:prstClr>
                  </a:outerShdw>
                </a:effectLst>
                <a:latin typeface="Arial" charset="0"/>
                <a:cs typeface="+mn-cs"/>
              </a:rPr>
              <a:t> </a:t>
            </a:r>
            <a:r>
              <a:rPr lang="en-GB" sz="2600" b="1" dirty="0">
                <a:effectLst>
                  <a:outerShdw blurRad="63500" dist="38100" dir="2700000" algn="tl" rotWithShape="0">
                    <a:prstClr val="black"/>
                  </a:outerShdw>
                </a:effectLst>
                <a:latin typeface="Arial" charset="0"/>
                <a:cs typeface="+mn-cs"/>
              </a:rPr>
              <a:t>Stockpile</a:t>
            </a: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sp>
        <p:nvSpPr>
          <p:cNvPr id="90" name="Text Box 86"/>
          <p:cNvSpPr txBox="1">
            <a:spLocks noChangeArrowheads="1"/>
          </p:cNvSpPr>
          <p:nvPr/>
        </p:nvSpPr>
        <p:spPr bwMode="auto">
          <a:xfrm>
            <a:off x="7236296" y="5013712"/>
            <a:ext cx="1907704" cy="1169551"/>
          </a:xfrm>
          <a:prstGeom prst="rect">
            <a:avLst/>
          </a:prstGeom>
          <a:noFill/>
          <a:ln w="9525">
            <a:noFill/>
            <a:miter lim="800000"/>
            <a:headEnd/>
            <a:tailEnd/>
          </a:ln>
          <a:effectLst/>
        </p:spPr>
        <p:txBody>
          <a:bodyPr wrap="square">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This Google Earth image from 2013 shows </a:t>
            </a:r>
            <a:r>
              <a:rPr lang="en-GB" sz="1400" dirty="0">
                <a:effectLst>
                  <a:outerShdw blurRad="50800" dist="50800" dir="2700000" algn="tl">
                    <a:srgbClr val="000000"/>
                  </a:outerShdw>
                </a:effectLst>
                <a:latin typeface="Arial" charset="0"/>
                <a:cs typeface="+mn-cs"/>
              </a:rPr>
              <a:t>Onslow stockpile </a:t>
            </a:r>
            <a:r>
              <a:rPr lang="en-GB" sz="1400" dirty="0" smtClean="0">
                <a:effectLst>
                  <a:outerShdw blurRad="50800" dist="50800" dir="2700000" algn="tl">
                    <a:srgbClr val="000000"/>
                  </a:outerShdw>
                </a:effectLst>
                <a:latin typeface="Arial" charset="0"/>
                <a:cs typeface="+mn-cs"/>
              </a:rPr>
              <a:t>about 20% full.</a:t>
            </a:r>
            <a:endParaRPr lang="en-GB" sz="1400" dirty="0">
              <a:effectLst>
                <a:outerShdw blurRad="50800" dist="50800" dir="2700000" algn="tl">
                  <a:srgbClr val="000000"/>
                </a:outerShdw>
              </a:effectLst>
              <a:latin typeface="Arial" charset="0"/>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060848"/>
            <a:ext cx="5976664" cy="4122415"/>
          </a:xfrm>
          <a:prstGeom prst="rect">
            <a:avLst/>
          </a:prstGeom>
        </p:spPr>
      </p:pic>
    </p:spTree>
    <p:extLst>
      <p:ext uri="{BB962C8B-B14F-4D97-AF65-F5344CB8AC3E}">
        <p14:creationId xmlns:p14="http://schemas.microsoft.com/office/powerpoint/2010/main" val="42841353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ctangle 19"/>
          <p:cNvSpPr>
            <a:spLocks noGrp="1" noChangeArrowheads="1"/>
          </p:cNvSpPr>
          <p:nvPr>
            <p:ph type="ftr" sz="quarter" idx="11"/>
          </p:nvPr>
        </p:nvSpPr>
        <p:spPr>
          <a:xfrm>
            <a:off x="1143000" y="6248400"/>
            <a:ext cx="5105400" cy="457200"/>
          </a:xfrm>
        </p:spPr>
        <p:txBody>
          <a:bodyPr/>
          <a:lstStyle/>
          <a:p>
            <a:pPr algn="l">
              <a:defRPr/>
            </a:pPr>
            <a:r>
              <a:rPr lang="en-GB" dirty="0" smtClean="0"/>
              <a:t>17th World Chloralkali Conference, 20.–21.6.2013, Pan-Pacific, Singapore</a:t>
            </a:r>
            <a:endParaRPr lang="en-GB" dirty="0"/>
          </a:p>
        </p:txBody>
      </p:sp>
      <p:sp>
        <p:nvSpPr>
          <p:cNvPr id="157698" name="Rectangle 2"/>
          <p:cNvSpPr>
            <a:spLocks noGrp="1" noChangeArrowheads="1"/>
          </p:cNvSpPr>
          <p:nvPr>
            <p:ph type="ctrTitle"/>
          </p:nvPr>
        </p:nvSpPr>
        <p:spPr>
          <a:xfrm>
            <a:off x="1116013" y="333375"/>
            <a:ext cx="7848600" cy="574675"/>
          </a:xfrm>
        </p:spPr>
        <p:txBody>
          <a:bodyPr/>
          <a:lstStyle/>
          <a:p>
            <a:pPr eaLnBrk="1" hangingPunct="1">
              <a:defRPr/>
            </a:pPr>
            <a:r>
              <a:rPr lang="en-GB" sz="3200" dirty="0" smtClean="0">
                <a:latin typeface="Arial Black" pitchFamily="34" charset="0"/>
              </a:rPr>
              <a:t>Salt Partners</a:t>
            </a:r>
            <a:r>
              <a:rPr lang="en-GB" sz="3200" dirty="0" smtClean="0"/>
              <a:t> </a:t>
            </a:r>
          </a:p>
        </p:txBody>
      </p:sp>
      <p:sp>
        <p:nvSpPr>
          <p:cNvPr id="9220" name="Text Box 3"/>
          <p:cNvSpPr txBox="1">
            <a:spLocks noChangeArrowheads="1"/>
          </p:cNvSpPr>
          <p:nvPr/>
        </p:nvSpPr>
        <p:spPr bwMode="auto">
          <a:xfrm>
            <a:off x="1023938" y="1787525"/>
            <a:ext cx="563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dirty="0"/>
          </a:p>
        </p:txBody>
      </p:sp>
      <p:sp>
        <p:nvSpPr>
          <p:cNvPr id="8197" name="Text Box 4"/>
          <p:cNvSpPr txBox="1">
            <a:spLocks noChangeArrowheads="1"/>
          </p:cNvSpPr>
          <p:nvPr/>
        </p:nvSpPr>
        <p:spPr bwMode="auto">
          <a:xfrm>
            <a:off x="1116013" y="1052513"/>
            <a:ext cx="7200900" cy="492125"/>
          </a:xfrm>
          <a:prstGeom prst="rect">
            <a:avLst/>
          </a:prstGeom>
          <a:noFill/>
          <a:ln w="9525">
            <a:noFill/>
            <a:miter lim="800000"/>
            <a:headEnd/>
            <a:tailEnd/>
          </a:ln>
        </p:spPr>
        <p:txBody>
          <a:bodyPr>
            <a:spAutoFit/>
          </a:bodyPr>
          <a:lstStyle/>
          <a:p>
            <a:pPr>
              <a:spcBef>
                <a:spcPct val="50000"/>
              </a:spcBef>
              <a:defRPr/>
            </a:pPr>
            <a:r>
              <a:rPr lang="en-GB" sz="2600" b="1" dirty="0">
                <a:effectLst>
                  <a:outerShdw blurRad="63500" dist="38100" dir="2700000" algn="tl" rotWithShape="0">
                    <a:prstClr val="black"/>
                  </a:outerShdw>
                </a:effectLst>
                <a:latin typeface="Arial" charset="0"/>
                <a:cs typeface="+mn-cs"/>
              </a:rPr>
              <a:t>Onslow</a:t>
            </a:r>
            <a:r>
              <a:rPr lang="en-GB" sz="2600" b="1" dirty="0">
                <a:effectLst>
                  <a:outerShdw blurRad="50800" dist="38100" dir="2700000" algn="tl" rotWithShape="0">
                    <a:prstClr val="black">
                      <a:alpha val="40000"/>
                    </a:prstClr>
                  </a:outerShdw>
                </a:effectLst>
                <a:latin typeface="Arial" charset="0"/>
                <a:cs typeface="+mn-cs"/>
              </a:rPr>
              <a:t> </a:t>
            </a:r>
            <a:r>
              <a:rPr lang="en-GB" sz="2600" b="1" dirty="0">
                <a:effectLst>
                  <a:outerShdw blurRad="50800" dist="38100" dir="2700000" algn="tl" rotWithShape="0">
                    <a:prstClr val="black"/>
                  </a:outerShdw>
                </a:effectLst>
                <a:latin typeface="Arial" charset="0"/>
                <a:cs typeface="+mn-cs"/>
              </a:rPr>
              <a:t>Crystallisers</a:t>
            </a:r>
            <a:endParaRPr lang="en-GB" sz="2600" b="1" dirty="0">
              <a:effectLst>
                <a:outerShdw blurRad="50800" dist="38100" dir="2700000" algn="tl" rotWithShape="0">
                  <a:prstClr val="black">
                    <a:alpha val="40000"/>
                  </a:prstClr>
                </a:outerShdw>
              </a:effectLst>
              <a:latin typeface="Arial" charset="0"/>
              <a:cs typeface="+mn-cs"/>
            </a:endParaRPr>
          </a:p>
        </p:txBody>
      </p:sp>
      <p:sp>
        <p:nvSpPr>
          <p:cNvPr id="157701" name="Text Box 5"/>
          <p:cNvSpPr txBox="1">
            <a:spLocks noChangeArrowheads="1"/>
          </p:cNvSpPr>
          <p:nvPr/>
        </p:nvSpPr>
        <p:spPr bwMode="auto">
          <a:xfrm rot="16200000">
            <a:off x="-1176338" y="4640263"/>
            <a:ext cx="3311525" cy="457200"/>
          </a:xfrm>
          <a:prstGeom prst="rect">
            <a:avLst/>
          </a:prstGeom>
          <a:noFill/>
          <a:ln w="9525">
            <a:noFill/>
            <a:miter lim="800000"/>
            <a:headEnd/>
            <a:tailEnd/>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de-DE" sz="1200" b="1">
                <a:effectLst>
                  <a:outerShdw blurRad="38100" dist="38100" dir="2700000" algn="tl">
                    <a:srgbClr val="000000"/>
                  </a:outerShdw>
                </a:effectLst>
              </a:rPr>
              <a:t>Vladimir M. Sedivy</a:t>
            </a:r>
            <a:endParaRPr lang="en-GB" sz="1200" i="1" dirty="0">
              <a:effectLst>
                <a:outerShdw blurRad="38100" dist="38100" dir="2700000" algn="tl">
                  <a:srgbClr val="000000"/>
                </a:outerShdw>
              </a:effectLst>
            </a:endParaRPr>
          </a:p>
          <a:p>
            <a:pPr eaLnBrk="1" hangingPunct="1"/>
            <a:r>
              <a:rPr lang="en-GB" sz="1200" dirty="0">
                <a:effectLst>
                  <a:outerShdw blurRad="38100" dist="38100" dir="2700000" algn="tl">
                    <a:srgbClr val="000000"/>
                  </a:outerShdw>
                </a:effectLst>
              </a:rPr>
              <a:t>Salt Partners Ltd, Zurich, Switzerland</a:t>
            </a:r>
            <a:endParaRPr lang="en-GB" sz="1200" dirty="0"/>
          </a:p>
        </p:txBody>
      </p:sp>
      <p:pic>
        <p:nvPicPr>
          <p:cNvPr id="87" name="Picture 86" descr="SharkBayStock200902_0084a.jpg"/>
          <p:cNvPicPr>
            <a:picLocks noChangeAspect="1"/>
          </p:cNvPicPr>
          <p:nvPr/>
        </p:nvPicPr>
        <p:blipFill>
          <a:blip r:embed="rId3"/>
          <a:stretch>
            <a:fillRect/>
          </a:stretch>
        </p:blipFill>
        <p:spPr>
          <a:xfrm>
            <a:off x="1214438" y="2095500"/>
            <a:ext cx="6215062" cy="3833813"/>
          </a:xfrm>
          <a:prstGeom prst="rect">
            <a:avLst/>
          </a:prstGeom>
          <a:ln w="3175">
            <a:solidFill>
              <a:schemeClr val="tx2">
                <a:lumMod val="10000"/>
              </a:schemeClr>
            </a:solidFill>
          </a:ln>
          <a:effectLst>
            <a:outerShdw blurRad="50800" dist="38100" dir="2700000" algn="tl" rotWithShape="0">
              <a:schemeClr val="accent4">
                <a:lumMod val="10000"/>
                <a:alpha val="78000"/>
              </a:schemeClr>
            </a:outerShdw>
          </a:effectLst>
        </p:spPr>
      </p:pic>
      <p:sp>
        <p:nvSpPr>
          <p:cNvPr id="8200" name="Text Box 11"/>
          <p:cNvSpPr txBox="1">
            <a:spLocks noChangeArrowheads="1"/>
          </p:cNvSpPr>
          <p:nvPr/>
        </p:nvSpPr>
        <p:spPr bwMode="auto">
          <a:xfrm>
            <a:off x="6786563" y="6000750"/>
            <a:ext cx="1008062" cy="184150"/>
          </a:xfrm>
          <a:prstGeom prst="rect">
            <a:avLst/>
          </a:prstGeom>
          <a:noFill/>
          <a:ln w="9525">
            <a:noFill/>
            <a:miter lim="800000"/>
            <a:headEnd/>
            <a:tailEnd/>
          </a:ln>
        </p:spPr>
        <p:txBody>
          <a:bodyPr>
            <a:spAutoFit/>
          </a:bodyPr>
          <a:lstStyle/>
          <a:p>
            <a:pPr>
              <a:spcBef>
                <a:spcPct val="50000"/>
              </a:spcBef>
              <a:defRPr/>
            </a:pPr>
            <a:r>
              <a:rPr lang="en-GB" sz="600" dirty="0">
                <a:effectLst>
                  <a:outerShdw blurRad="76200" dist="38100" dir="2700000" algn="tl" rotWithShape="0">
                    <a:prstClr val="black"/>
                  </a:outerShdw>
                </a:effectLst>
                <a:cs typeface="+mn-cs"/>
              </a:rPr>
              <a:t>SALT PARTNERS</a:t>
            </a:r>
          </a:p>
        </p:txBody>
      </p:sp>
      <p:sp>
        <p:nvSpPr>
          <p:cNvPr id="90" name="Text Box 86"/>
          <p:cNvSpPr txBox="1">
            <a:spLocks noChangeArrowheads="1"/>
          </p:cNvSpPr>
          <p:nvPr/>
        </p:nvSpPr>
        <p:spPr bwMode="auto">
          <a:xfrm>
            <a:off x="7429500" y="4975206"/>
            <a:ext cx="1714500" cy="954107"/>
          </a:xfrm>
          <a:prstGeom prst="rect">
            <a:avLst/>
          </a:prstGeom>
          <a:noFill/>
          <a:ln w="9525">
            <a:noFill/>
            <a:miter lim="800000"/>
            <a:headEnd/>
            <a:tailEnd/>
          </a:ln>
          <a:effectLst/>
        </p:spPr>
        <p:txBody>
          <a:bodyPr>
            <a:spAutoFit/>
          </a:bodyPr>
          <a:lstStyle/>
          <a:p>
            <a:pPr>
              <a:spcBef>
                <a:spcPct val="50000"/>
              </a:spcBef>
              <a:defRPr/>
            </a:pPr>
            <a:r>
              <a:rPr lang="en-GB" sz="1400" dirty="0" smtClean="0">
                <a:effectLst>
                  <a:outerShdw blurRad="50800" dist="50800" dir="2700000" algn="tl">
                    <a:srgbClr val="000000"/>
                  </a:outerShdw>
                </a:effectLst>
                <a:latin typeface="Arial" charset="0"/>
                <a:cs typeface="+mn-cs"/>
              </a:rPr>
              <a:t>On 27.1.2009 the Onslow </a:t>
            </a:r>
            <a:r>
              <a:rPr lang="en-GB" sz="1400" dirty="0">
                <a:effectLst>
                  <a:outerShdw blurRad="50800" dist="50800" dir="2700000" algn="tl">
                    <a:srgbClr val="000000"/>
                  </a:outerShdw>
                </a:effectLst>
                <a:latin typeface="Arial" charset="0"/>
                <a:cs typeface="+mn-cs"/>
              </a:rPr>
              <a:t>saltworks were </a:t>
            </a:r>
            <a:r>
              <a:rPr lang="en-GB" sz="1400" dirty="0" smtClean="0">
                <a:effectLst>
                  <a:outerShdw blurRad="50800" dist="50800" dir="2700000" algn="tl">
                    <a:srgbClr val="000000"/>
                  </a:outerShdw>
                </a:effectLst>
                <a:latin typeface="Arial" charset="0"/>
                <a:cs typeface="+mn-cs"/>
              </a:rPr>
              <a:t>flooded </a:t>
            </a:r>
            <a:r>
              <a:rPr lang="en-GB" sz="1400" dirty="0">
                <a:effectLst>
                  <a:outerShdw blurRad="50800" dist="50800" dir="2700000" algn="tl">
                    <a:srgbClr val="000000"/>
                  </a:outerShdw>
                </a:effectLst>
                <a:latin typeface="Arial" charset="0"/>
              </a:rPr>
              <a:t>by cyclone Dominic.</a:t>
            </a:r>
            <a:r>
              <a:rPr lang="en-GB" sz="1400" dirty="0" smtClean="0">
                <a:effectLst>
                  <a:outerShdw blurRad="50800" dist="50800" dir="2700000" algn="tl">
                    <a:srgbClr val="000000"/>
                  </a:outerShdw>
                </a:effectLst>
                <a:latin typeface="Arial" charset="0"/>
                <a:cs typeface="+mn-cs"/>
              </a:rPr>
              <a:t> </a:t>
            </a:r>
            <a:endParaRPr lang="en-GB" sz="1400" dirty="0">
              <a:effectLst>
                <a:outerShdw blurRad="50800" dist="50800" dir="2700000" algn="tl">
                  <a:srgbClr val="000000"/>
                </a:outerShdw>
              </a:effectLst>
              <a:latin typeface="Arial" charset="0"/>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004D52E0C149489D9F47ECE3022FDE" ma:contentTypeVersion="17" ma:contentTypeDescription="Create a new document." ma:contentTypeScope="" ma:versionID="fd0b9a7976783ea1078bad1f72cef4fb">
  <xsd:schema xmlns:xsd="http://www.w3.org/2001/XMLSchema" xmlns:xs="http://www.w3.org/2001/XMLSchema" xmlns:p="http://schemas.microsoft.com/office/2006/metadata/properties" xmlns:ns2="68728aef-aee6-4fdf-a3d1-2de30329e3e2" xmlns:ns3="f33cf80f-b9f8-49cd-a414-5b3c6f5cd0c9" targetNamespace="http://schemas.microsoft.com/office/2006/metadata/properties" ma:root="true" ma:fieldsID="93fc18a580c50451740474afaf0d6a9e" ns2:_="" ns3:_="">
    <xsd:import namespace="68728aef-aee6-4fdf-a3d1-2de30329e3e2"/>
    <xsd:import namespace="f33cf80f-b9f8-49cd-a414-5b3c6f5cd0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28aef-aee6-4fdf-a3d1-2de30329e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8b97b6-f009-401b-a2f5-fd40cb5007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cf80f-b9f8-49cd-a414-5b3c6f5cd0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70999d-526e-42dc-bd45-69a0c12e815f}" ma:internalName="TaxCatchAll" ma:showField="CatchAllData" ma:web="f33cf80f-b9f8-49cd-a414-5b3c6f5cd0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B2A2-57D0-4BC2-93E7-F077DB005747}"/>
</file>

<file path=customXml/itemProps2.xml><?xml version="1.0" encoding="utf-8"?>
<ds:datastoreItem xmlns:ds="http://schemas.openxmlformats.org/officeDocument/2006/customXml" ds:itemID="{7CF0D646-A96E-4AF0-AA41-9462D76F1F89}"/>
</file>

<file path=docProps/app.xml><?xml version="1.0" encoding="utf-8"?>
<Properties xmlns="http://schemas.openxmlformats.org/officeDocument/2006/extended-properties" xmlns:vt="http://schemas.openxmlformats.org/officeDocument/2006/docPropsVTypes">
  <Template>Shimmer</Template>
  <TotalTime>81</TotalTime>
  <Words>3506</Words>
  <Application>Microsoft Office PowerPoint</Application>
  <PresentationFormat>On-screen Show (4:3)</PresentationFormat>
  <Paragraphs>657</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Shimmer</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vt:lpstr>
      <vt:lpstr>Salt Partners</vt:lpstr>
      <vt:lpstr>Salt Partners</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 </vt:lpstr>
      <vt:lpstr>Salt Partners</vt:lpstr>
      <vt:lpstr>Salt Partners </vt:lpstr>
      <vt:lpstr>Salt Partners </vt:lpstr>
      <vt:lpstr>Salt Partners </vt:lpstr>
      <vt:lpstr>Salt Partners </vt:lpstr>
      <vt:lpstr>Salt Partners </vt:lpstr>
      <vt:lpstr>Salt Partners </vt:lpstr>
      <vt:lpstr>Salt Partners </vt:lpstr>
    </vt:vector>
  </TitlesOfParts>
  <Company>Salt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Vladimir M. Sedivy</dc:creator>
  <cp:lastModifiedBy>Vladimir M. Sedivy</cp:lastModifiedBy>
  <cp:revision>316</cp:revision>
  <dcterms:created xsi:type="dcterms:W3CDTF">2006-01-11T17:04:30Z</dcterms:created>
  <dcterms:modified xsi:type="dcterms:W3CDTF">2013-06-20T20:36:44Z</dcterms:modified>
</cp:coreProperties>
</file>